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48" r:id="rId1"/>
  </p:sldMasterIdLst>
  <p:notesMasterIdLst>
    <p:notesMasterId r:id="rId17"/>
  </p:notesMasterIdLst>
  <p:handoutMasterIdLst>
    <p:handoutMasterId r:id="rId18"/>
  </p:handoutMasterIdLst>
  <p:sldIdLst>
    <p:sldId id="256" r:id="rId2"/>
    <p:sldId id="281" r:id="rId3"/>
    <p:sldId id="287" r:id="rId4"/>
    <p:sldId id="282" r:id="rId5"/>
    <p:sldId id="283" r:id="rId6"/>
    <p:sldId id="292" r:id="rId7"/>
    <p:sldId id="284" r:id="rId8"/>
    <p:sldId id="291" r:id="rId9"/>
    <p:sldId id="285" r:id="rId10"/>
    <p:sldId id="286" r:id="rId11"/>
    <p:sldId id="293" r:id="rId12"/>
    <p:sldId id="294" r:id="rId13"/>
    <p:sldId id="289" r:id="rId14"/>
    <p:sldId id="288" r:id="rId15"/>
    <p:sldId id="290" r:id="rId16"/>
  </p:sldIdLst>
  <p:sldSz cx="9144000" cy="6858000" type="screen4x3"/>
  <p:notesSz cx="6858000" cy="9144000"/>
  <p:defaultTextStyle>
    <a:defPPr>
      <a:defRPr lang="en-US"/>
    </a:defPPr>
    <a:lvl1pPr algn="l" rtl="0" fontAlgn="base">
      <a:lnSpc>
        <a:spcPct val="90000"/>
      </a:lnSpc>
      <a:spcBef>
        <a:spcPct val="20000"/>
      </a:spcBef>
      <a:spcAft>
        <a:spcPct val="0"/>
      </a:spcAft>
      <a:buChar char="•"/>
      <a:defRPr kern="1200">
        <a:solidFill>
          <a:schemeClr val="tx1"/>
        </a:solidFill>
        <a:latin typeface="Arial" charset="0"/>
        <a:ea typeface="+mn-ea"/>
        <a:cs typeface="+mn-cs"/>
      </a:defRPr>
    </a:lvl1pPr>
    <a:lvl2pPr marL="457200" algn="l" rtl="0" fontAlgn="base">
      <a:lnSpc>
        <a:spcPct val="90000"/>
      </a:lnSpc>
      <a:spcBef>
        <a:spcPct val="20000"/>
      </a:spcBef>
      <a:spcAft>
        <a:spcPct val="0"/>
      </a:spcAft>
      <a:buChar char="•"/>
      <a:defRPr kern="1200">
        <a:solidFill>
          <a:schemeClr val="tx1"/>
        </a:solidFill>
        <a:latin typeface="Arial" charset="0"/>
        <a:ea typeface="+mn-ea"/>
        <a:cs typeface="+mn-cs"/>
      </a:defRPr>
    </a:lvl2pPr>
    <a:lvl3pPr marL="914400" algn="l" rtl="0" fontAlgn="base">
      <a:lnSpc>
        <a:spcPct val="90000"/>
      </a:lnSpc>
      <a:spcBef>
        <a:spcPct val="20000"/>
      </a:spcBef>
      <a:spcAft>
        <a:spcPct val="0"/>
      </a:spcAft>
      <a:buChar char="•"/>
      <a:defRPr kern="1200">
        <a:solidFill>
          <a:schemeClr val="tx1"/>
        </a:solidFill>
        <a:latin typeface="Arial" charset="0"/>
        <a:ea typeface="+mn-ea"/>
        <a:cs typeface="+mn-cs"/>
      </a:defRPr>
    </a:lvl3pPr>
    <a:lvl4pPr marL="1371600" algn="l" rtl="0" fontAlgn="base">
      <a:lnSpc>
        <a:spcPct val="90000"/>
      </a:lnSpc>
      <a:spcBef>
        <a:spcPct val="20000"/>
      </a:spcBef>
      <a:spcAft>
        <a:spcPct val="0"/>
      </a:spcAft>
      <a:buChar char="•"/>
      <a:defRPr kern="1200">
        <a:solidFill>
          <a:schemeClr val="tx1"/>
        </a:solidFill>
        <a:latin typeface="Arial" charset="0"/>
        <a:ea typeface="+mn-ea"/>
        <a:cs typeface="+mn-cs"/>
      </a:defRPr>
    </a:lvl4pPr>
    <a:lvl5pPr marL="1828800" algn="l" rtl="0" fontAlgn="base">
      <a:lnSpc>
        <a:spcPct val="90000"/>
      </a:lnSpc>
      <a:spcBef>
        <a:spcPct val="20000"/>
      </a:spcBef>
      <a:spcAft>
        <a:spcPct val="0"/>
      </a:spcAft>
      <a:buChar char="•"/>
      <a:defRPr kern="1200">
        <a:solidFill>
          <a:schemeClr val="tx1"/>
        </a:solidFill>
        <a:latin typeface="Arial" charset="0"/>
        <a:ea typeface="+mn-ea"/>
        <a:cs typeface="+mn-cs"/>
      </a:defRPr>
    </a:lvl5pPr>
    <a:lvl6pPr marL="2286000" algn="l" defTabSz="457200" rtl="0" eaLnBrk="1" latinLnBrk="0" hangingPunct="1">
      <a:defRPr kern="1200">
        <a:solidFill>
          <a:schemeClr val="tx1"/>
        </a:solidFill>
        <a:latin typeface="Arial" charset="0"/>
        <a:ea typeface="+mn-ea"/>
        <a:cs typeface="+mn-cs"/>
      </a:defRPr>
    </a:lvl6pPr>
    <a:lvl7pPr marL="2743200" algn="l" defTabSz="457200" rtl="0" eaLnBrk="1" latinLnBrk="0" hangingPunct="1">
      <a:defRPr kern="1200">
        <a:solidFill>
          <a:schemeClr val="tx1"/>
        </a:solidFill>
        <a:latin typeface="Arial" charset="0"/>
        <a:ea typeface="+mn-ea"/>
        <a:cs typeface="+mn-cs"/>
      </a:defRPr>
    </a:lvl7pPr>
    <a:lvl8pPr marL="3200400" algn="l" defTabSz="457200" rtl="0" eaLnBrk="1" latinLnBrk="0" hangingPunct="1">
      <a:defRPr kern="1200">
        <a:solidFill>
          <a:schemeClr val="tx1"/>
        </a:solidFill>
        <a:latin typeface="Arial" charset="0"/>
        <a:ea typeface="+mn-ea"/>
        <a:cs typeface="+mn-cs"/>
      </a:defRPr>
    </a:lvl8pPr>
    <a:lvl9pPr marL="3657600" algn="l" defTabSz="4572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FFFFB3"/>
    <a:srgbClr val="B7FFB7"/>
    <a:srgbClr val="FFBFBF"/>
    <a:srgbClr val="FFFF00"/>
    <a:srgbClr val="FF0000"/>
    <a:srgbClr val="C0C0C0"/>
    <a:srgbClr val="EAEAEA"/>
    <a:srgbClr val="FFFFD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0731" autoAdjust="0"/>
    <p:restoredTop sz="85220" autoAdjust="0"/>
  </p:normalViewPr>
  <p:slideViewPr>
    <p:cSldViewPr>
      <p:cViewPr varScale="1">
        <p:scale>
          <a:sx n="90" d="100"/>
          <a:sy n="90" d="100"/>
        </p:scale>
        <p:origin x="208" y="640"/>
      </p:cViewPr>
      <p:guideLst>
        <p:guide orient="horz" pos="2160"/>
        <p:guide pos="2880"/>
      </p:guideLst>
    </p:cSldViewPr>
  </p:slideViewPr>
  <p:outlineViewPr>
    <p:cViewPr>
      <p:scale>
        <a:sx n="33" d="100"/>
        <a:sy n="33" d="100"/>
      </p:scale>
      <p:origin x="0" y="6208"/>
    </p:cViewPr>
  </p:outlineViewPr>
  <p:notesTextViewPr>
    <p:cViewPr>
      <p:scale>
        <a:sx n="100" d="100"/>
        <a:sy n="100" d="100"/>
      </p:scale>
      <p:origin x="0" y="0"/>
    </p:cViewPr>
  </p:notesTextViewPr>
  <p:sorterViewPr>
    <p:cViewPr>
      <p:scale>
        <a:sx n="66" d="100"/>
        <a:sy n="66" d="100"/>
      </p:scale>
      <p:origin x="0" y="16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31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0" hangingPunct="0">
              <a:lnSpc>
                <a:spcPct val="100000"/>
              </a:lnSpc>
              <a:spcBef>
                <a:spcPct val="0"/>
              </a:spcBef>
              <a:buFontTx/>
              <a:buNone/>
              <a:defRPr sz="1200">
                <a:latin typeface="Times" charset="0"/>
              </a:defRPr>
            </a:lvl1pPr>
          </a:lstStyle>
          <a:p>
            <a:endParaRPr lang="en-US"/>
          </a:p>
        </p:txBody>
      </p:sp>
      <p:sp>
        <p:nvSpPr>
          <p:cNvPr id="13315" name="Rectangle 3"/>
          <p:cNvSpPr>
            <a:spLocks noGrp="1" noChangeArrowheads="1"/>
          </p:cNvSpPr>
          <p:nvPr>
            <p:ph type="dt" sz="quarter"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lnSpc>
                <a:spcPct val="100000"/>
              </a:lnSpc>
              <a:spcBef>
                <a:spcPct val="0"/>
              </a:spcBef>
              <a:buFontTx/>
              <a:buNone/>
              <a:defRPr sz="1200">
                <a:latin typeface="Times" charset="0"/>
              </a:defRPr>
            </a:lvl1pPr>
          </a:lstStyle>
          <a:p>
            <a:endParaRPr lang="en-US"/>
          </a:p>
        </p:txBody>
      </p:sp>
      <p:sp>
        <p:nvSpPr>
          <p:cNvPr id="13316" name="Rectangle 4"/>
          <p:cNvSpPr>
            <a:spLocks noGrp="1" noChangeArrowheads="1"/>
          </p:cNvSpPr>
          <p:nvPr>
            <p:ph type="ftr" sz="quarter" idx="2"/>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0" hangingPunct="0">
              <a:lnSpc>
                <a:spcPct val="100000"/>
              </a:lnSpc>
              <a:spcBef>
                <a:spcPct val="0"/>
              </a:spcBef>
              <a:buFontTx/>
              <a:buNone/>
              <a:defRPr sz="1200">
                <a:latin typeface="Times" charset="0"/>
              </a:defRPr>
            </a:lvl1pPr>
          </a:lstStyle>
          <a:p>
            <a:endParaRPr lang="en-US"/>
          </a:p>
        </p:txBody>
      </p:sp>
      <p:sp>
        <p:nvSpPr>
          <p:cNvPr id="13317" name="Rectangle 5"/>
          <p:cNvSpPr>
            <a:spLocks noGrp="1" noChangeArrowheads="1"/>
          </p:cNvSpPr>
          <p:nvPr>
            <p:ph type="sldNum" sz="quarter" idx="3"/>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0" hangingPunct="0">
              <a:lnSpc>
                <a:spcPct val="100000"/>
              </a:lnSpc>
              <a:spcBef>
                <a:spcPct val="0"/>
              </a:spcBef>
              <a:buFontTx/>
              <a:buNone/>
              <a:defRPr sz="1200">
                <a:latin typeface="Times" charset="0"/>
              </a:defRPr>
            </a:lvl1pPr>
          </a:lstStyle>
          <a:p>
            <a:fld id="{88ED77CE-975E-F147-939B-059588EC8062}" type="slidenum">
              <a:rPr lang="en-US"/>
              <a:pPr/>
              <a:t>‹#›</a:t>
            </a:fld>
            <a:endParaRPr lang="en-US"/>
          </a:p>
        </p:txBody>
      </p:sp>
    </p:spTree>
    <p:extLst>
      <p:ext uri="{BB962C8B-B14F-4D97-AF65-F5344CB8AC3E}">
        <p14:creationId xmlns:p14="http://schemas.microsoft.com/office/powerpoint/2010/main" val="45262853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0" hangingPunct="0">
              <a:lnSpc>
                <a:spcPct val="100000"/>
              </a:lnSpc>
              <a:spcBef>
                <a:spcPct val="0"/>
              </a:spcBef>
              <a:buFontTx/>
              <a:buNone/>
              <a:defRPr sz="1200">
                <a:latin typeface="Times" charset="0"/>
              </a:defRPr>
            </a:lvl1pPr>
          </a:lstStyle>
          <a:p>
            <a:endParaRPr lang="en-US"/>
          </a:p>
        </p:txBody>
      </p:sp>
      <p:sp>
        <p:nvSpPr>
          <p:cNvPr id="15363"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lnSpc>
                <a:spcPct val="100000"/>
              </a:lnSpc>
              <a:spcBef>
                <a:spcPct val="0"/>
              </a:spcBef>
              <a:buFontTx/>
              <a:buNone/>
              <a:defRPr sz="1200">
                <a:latin typeface="Times" charset="0"/>
              </a:defRPr>
            </a:lvl1pPr>
          </a:lstStyle>
          <a:p>
            <a:endParaRPr lang="en-US"/>
          </a:p>
        </p:txBody>
      </p:sp>
      <p:sp>
        <p:nvSpPr>
          <p:cNvPr id="15364"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p:spPr>
      </p:sp>
      <p:sp>
        <p:nvSpPr>
          <p:cNvPr id="15365"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366"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0" hangingPunct="0">
              <a:lnSpc>
                <a:spcPct val="100000"/>
              </a:lnSpc>
              <a:spcBef>
                <a:spcPct val="0"/>
              </a:spcBef>
              <a:buFontTx/>
              <a:buNone/>
              <a:defRPr sz="1200">
                <a:latin typeface="Times" charset="0"/>
              </a:defRPr>
            </a:lvl1pPr>
          </a:lstStyle>
          <a:p>
            <a:endParaRPr lang="en-US"/>
          </a:p>
        </p:txBody>
      </p:sp>
      <p:sp>
        <p:nvSpPr>
          <p:cNvPr id="15367"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0" hangingPunct="0">
              <a:lnSpc>
                <a:spcPct val="100000"/>
              </a:lnSpc>
              <a:spcBef>
                <a:spcPct val="0"/>
              </a:spcBef>
              <a:buFontTx/>
              <a:buNone/>
              <a:defRPr sz="1200">
                <a:latin typeface="Times" charset="0"/>
              </a:defRPr>
            </a:lvl1pPr>
          </a:lstStyle>
          <a:p>
            <a:fld id="{7F42AF9E-59AB-344D-BD55-D7570CC0F62F}" type="slidenum">
              <a:rPr lang="en-US"/>
              <a:pPr/>
              <a:t>‹#›</a:t>
            </a:fld>
            <a:endParaRPr lang="en-US"/>
          </a:p>
        </p:txBody>
      </p:sp>
    </p:spTree>
    <p:extLst>
      <p:ext uri="{BB962C8B-B14F-4D97-AF65-F5344CB8AC3E}">
        <p14:creationId xmlns:p14="http://schemas.microsoft.com/office/powerpoint/2010/main" val="1439113438"/>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Times" charset="0"/>
        <a:ea typeface="+mn-ea"/>
        <a:cs typeface="+mn-cs"/>
      </a:defRPr>
    </a:lvl1pPr>
    <a:lvl2pPr marL="457200" algn="l" rtl="0" fontAlgn="base">
      <a:spcBef>
        <a:spcPct val="30000"/>
      </a:spcBef>
      <a:spcAft>
        <a:spcPct val="0"/>
      </a:spcAft>
      <a:defRPr sz="1200" kern="1200">
        <a:solidFill>
          <a:schemeClr val="tx1"/>
        </a:solidFill>
        <a:latin typeface="Times" charset="0"/>
        <a:ea typeface="ＭＳ Ｐゴシック" charset="-128"/>
        <a:cs typeface="+mn-cs"/>
      </a:defRPr>
    </a:lvl2pPr>
    <a:lvl3pPr marL="914400" algn="l" rtl="0" fontAlgn="base">
      <a:spcBef>
        <a:spcPct val="30000"/>
      </a:spcBef>
      <a:spcAft>
        <a:spcPct val="0"/>
      </a:spcAft>
      <a:defRPr sz="1200" kern="1200">
        <a:solidFill>
          <a:schemeClr val="tx1"/>
        </a:solidFill>
        <a:latin typeface="Times" charset="0"/>
        <a:ea typeface="ＭＳ Ｐゴシック" charset="-128"/>
        <a:cs typeface="+mn-cs"/>
      </a:defRPr>
    </a:lvl3pPr>
    <a:lvl4pPr marL="1371600" algn="l" rtl="0" fontAlgn="base">
      <a:spcBef>
        <a:spcPct val="30000"/>
      </a:spcBef>
      <a:spcAft>
        <a:spcPct val="0"/>
      </a:spcAft>
      <a:defRPr sz="1200" kern="1200">
        <a:solidFill>
          <a:schemeClr val="tx1"/>
        </a:solidFill>
        <a:latin typeface="Times" charset="0"/>
        <a:ea typeface="ＭＳ Ｐゴシック" charset="-128"/>
        <a:cs typeface="+mn-cs"/>
      </a:defRPr>
    </a:lvl4pPr>
    <a:lvl5pPr marL="1828800" algn="l" rtl="0" fontAlgn="base">
      <a:spcBef>
        <a:spcPct val="30000"/>
      </a:spcBef>
      <a:spcAft>
        <a:spcPct val="0"/>
      </a:spcAft>
      <a:defRPr sz="1200" kern="1200">
        <a:solidFill>
          <a:schemeClr val="tx1"/>
        </a:solidFill>
        <a:latin typeface="Times" charset="0"/>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arenR"/>
            </a:pPr>
            <a:r>
              <a:rPr lang="en-US" dirty="0"/>
              <a:t>Radar: send out a signal and monitor received signal. If the transmitted</a:t>
            </a:r>
            <a:r>
              <a:rPr lang="en-US" baseline="0" dirty="0"/>
              <a:t> signal hits a target, it will bounce back and be picked up by the receiver after some delay. This delay will be related to the distance to the target. In practice, the received signal will be a noisy signal. Based on the received signal we are interested to decide between the two possible outcomes: 1) there is only noise received (no object), or; 2) there is a target present. Contrasting to estimation, where are concerned about acquiring a good estimate of the delay, we are here only concerned by deciding between the two outcomes. Since we have noisy observations, we will have to live with the fact of making decision errors. Our task is to have those errors under control.</a:t>
            </a:r>
          </a:p>
          <a:p>
            <a:pPr marL="228600" indent="-228600">
              <a:buAutoNum type="arabicParenR"/>
            </a:pPr>
            <a:r>
              <a:rPr lang="en-US" baseline="0" dirty="0"/>
              <a:t>Binary communication: here we transmit information across a wireless channel. The receiver is to detect which waveform (corresponding to ‘0’ or ‘1’) that was transmitted. Comparing to radar example we can make decision errors, however, any error is considered to be equally harmful in the information decoding process.</a:t>
            </a:r>
          </a:p>
          <a:p>
            <a:pPr marL="228600" indent="-228600">
              <a:buAutoNum type="arabicParenR"/>
            </a:pPr>
            <a:r>
              <a:rPr lang="en-US" baseline="0" dirty="0"/>
              <a:t>A final example relates to medical diagnosis, which gives intuition to the tradeoffs involved in detection:  Failing to detect a malignant tumor is highly undesirable as it can be fatal, while too frequent flagging of a benign one (as malignant) induces unnecessary medical cost and treatment.  However, we tend to prefer healthy and long life so the annoyance of going through extra treatments (or medical tests extra) is considered worthwhile. In summary. it is desirable to try to control the errors of falsely reassuring messages to patients and physicians that the disease is absent, when it is actually present. </a:t>
            </a:r>
          </a:p>
          <a:p>
            <a:pPr marL="228600" indent="-228600">
              <a:buAutoNum type="arabicParenR"/>
            </a:pPr>
            <a:endParaRPr lang="en-US" baseline="0" dirty="0"/>
          </a:p>
        </p:txBody>
      </p:sp>
      <p:sp>
        <p:nvSpPr>
          <p:cNvPr id="4" name="Slide Number Placeholder 3"/>
          <p:cNvSpPr>
            <a:spLocks noGrp="1"/>
          </p:cNvSpPr>
          <p:nvPr>
            <p:ph type="sldNum" sz="quarter" idx="10"/>
          </p:nvPr>
        </p:nvSpPr>
        <p:spPr/>
        <p:txBody>
          <a:bodyPr/>
          <a:lstStyle/>
          <a:p>
            <a:fld id="{7F42AF9E-59AB-344D-BD55-D7570CC0F62F}" type="slidenum">
              <a:rPr lang="en-US" smtClean="0"/>
              <a:pPr/>
              <a:t>6</a:t>
            </a:fld>
            <a:endParaRPr lang="en-US"/>
          </a:p>
        </p:txBody>
      </p:sp>
    </p:spTree>
    <p:extLst>
      <p:ext uri="{BB962C8B-B14F-4D97-AF65-F5344CB8AC3E}">
        <p14:creationId xmlns:p14="http://schemas.microsoft.com/office/powerpoint/2010/main" val="5262052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arenR"/>
            </a:pPr>
            <a:r>
              <a:rPr lang="en-US" dirty="0"/>
              <a:t>Radar: send out a signal and monitor received signal. If the transmitted</a:t>
            </a:r>
            <a:r>
              <a:rPr lang="en-US" baseline="0" dirty="0"/>
              <a:t> signal hits a target, it will bounce back and be picked up by the receiver after some delay. This delay will be related to the distance to the target. In practice, the received signal will be a noisy signal. Based on the received signal we are interested to decide between the two possible outcomes: 1) there is only noise received (no object), or; 2) there is a target present. Contrasting to estimation, where are concerned about acquiring a good estimate of the delay, we are here only concerned by deciding between the two outcomes. Since we have noisy observations, we will have to live with the fact of making decision errors. Our task is to have those errors under control.</a:t>
            </a:r>
          </a:p>
          <a:p>
            <a:pPr marL="228600" indent="-228600">
              <a:buAutoNum type="arabicParenR"/>
            </a:pPr>
            <a:r>
              <a:rPr lang="en-US" baseline="0" dirty="0"/>
              <a:t>Binary communication: here we transmit information across a wireless channel. The receiver is to detect which waveform (corresponding to ‘0’ or ‘1’) that was transmitted. Comparing to radar example we can make decision errors, however, any error is considered to be equally harmful in the information decoding process.</a:t>
            </a:r>
          </a:p>
          <a:p>
            <a:pPr marL="228600" indent="-228600">
              <a:buAutoNum type="arabicParenR"/>
            </a:pPr>
            <a:r>
              <a:rPr lang="en-US" baseline="0" dirty="0"/>
              <a:t>A final example relates to medical diagnosis, which gives intuition to the tradeoffs involved in detection:  Failing to detect a malignant tumor is highly undesirable as it can be fatal, while too frequent flagging of a benign one (as malignant) induces unnecessary medical cost and treatment.  However, we tend to prefer healthy and long life so the annoyance of going through extra treatments (or medical tests extra) is considered worthwhile. In summary. it is desirable try to control the errors of falsely reassuring messages to patients and physicians that the disease is absent, when it is actually present. </a:t>
            </a:r>
          </a:p>
          <a:p>
            <a:pPr marL="228600" indent="-228600">
              <a:buAutoNum type="arabicParenR"/>
            </a:pPr>
            <a:endParaRPr lang="en-US" baseline="0" dirty="0"/>
          </a:p>
        </p:txBody>
      </p:sp>
      <p:sp>
        <p:nvSpPr>
          <p:cNvPr id="4" name="Slide Number Placeholder 3"/>
          <p:cNvSpPr>
            <a:spLocks noGrp="1"/>
          </p:cNvSpPr>
          <p:nvPr>
            <p:ph type="sldNum" sz="quarter" idx="10"/>
          </p:nvPr>
        </p:nvSpPr>
        <p:spPr/>
        <p:txBody>
          <a:bodyPr/>
          <a:lstStyle/>
          <a:p>
            <a:fld id="{7F42AF9E-59AB-344D-BD55-D7570CC0F62F}" type="slidenum">
              <a:rPr lang="en-US" smtClean="0"/>
              <a:pPr/>
              <a:t>8</a:t>
            </a:fld>
            <a:endParaRPr lang="en-US"/>
          </a:p>
        </p:txBody>
      </p:sp>
    </p:spTree>
    <p:extLst>
      <p:ext uri="{BB962C8B-B14F-4D97-AF65-F5344CB8AC3E}">
        <p14:creationId xmlns:p14="http://schemas.microsoft.com/office/powerpoint/2010/main" val="19441173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tellysbil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nb-NO"/>
              <a:t>Klikk for å redigere tittelstil</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nb-NO"/>
              <a:t>Klikk for å redigere undertittelstil i malen</a:t>
            </a:r>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Loddrett teks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a:t>Klikk for å redigere tittelstil</a:t>
            </a:r>
            <a:endParaRPr lang="en-US"/>
          </a:p>
        </p:txBody>
      </p:sp>
      <p:sp>
        <p:nvSpPr>
          <p:cNvPr id="3" name="Vertical Text Placeholder 2"/>
          <p:cNvSpPr>
            <a:spLocks noGrp="1"/>
          </p:cNvSpPr>
          <p:nvPr>
            <p:ph type="body" orient="vert" idx="1"/>
          </p:nvPr>
        </p:nvSpPr>
        <p:spPr/>
        <p:txBody>
          <a:bodyPr vert="eaVert"/>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Loddrett tittel og teks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0"/>
            <a:ext cx="1943100" cy="6019800"/>
          </a:xfrm>
        </p:spPr>
        <p:txBody>
          <a:bodyPr vert="eaVert"/>
          <a:lstStyle/>
          <a:p>
            <a:r>
              <a:rPr lang="nb-NO"/>
              <a:t>Klikk for å redigere tittelstil</a:t>
            </a:r>
            <a:endParaRPr lang="en-US"/>
          </a:p>
        </p:txBody>
      </p:sp>
      <p:sp>
        <p:nvSpPr>
          <p:cNvPr id="3" name="Vertical Text Placeholder 2"/>
          <p:cNvSpPr>
            <a:spLocks noGrp="1"/>
          </p:cNvSpPr>
          <p:nvPr>
            <p:ph type="body" orient="vert" idx="1"/>
          </p:nvPr>
        </p:nvSpPr>
        <p:spPr>
          <a:xfrm>
            <a:off x="685800" y="0"/>
            <a:ext cx="5676900" cy="6019800"/>
          </a:xfrm>
        </p:spPr>
        <p:txBody>
          <a:bodyPr vert="eaVert"/>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Tittel og tabell">
    <p:spTree>
      <p:nvGrpSpPr>
        <p:cNvPr id="1" name=""/>
        <p:cNvGrpSpPr/>
        <p:nvPr/>
      </p:nvGrpSpPr>
      <p:grpSpPr>
        <a:xfrm>
          <a:off x="0" y="0"/>
          <a:ext cx="0" cy="0"/>
          <a:chOff x="0" y="0"/>
          <a:chExt cx="0" cy="0"/>
        </a:xfrm>
      </p:grpSpPr>
      <p:sp>
        <p:nvSpPr>
          <p:cNvPr id="2" name="Title 1"/>
          <p:cNvSpPr>
            <a:spLocks noGrp="1"/>
          </p:cNvSpPr>
          <p:nvPr>
            <p:ph type="title"/>
          </p:nvPr>
        </p:nvSpPr>
        <p:spPr>
          <a:xfrm>
            <a:off x="685800" y="0"/>
            <a:ext cx="7772400" cy="1143000"/>
          </a:xfrm>
        </p:spPr>
        <p:txBody>
          <a:bodyPr/>
          <a:lstStyle/>
          <a:p>
            <a:r>
              <a:rPr lang="nb-NO"/>
              <a:t>Klikk for å redigere tittelstil</a:t>
            </a:r>
            <a:endParaRPr lang="en-US"/>
          </a:p>
        </p:txBody>
      </p:sp>
      <p:sp>
        <p:nvSpPr>
          <p:cNvPr id="3" name="Table Placeholder 2"/>
          <p:cNvSpPr>
            <a:spLocks noGrp="1"/>
          </p:cNvSpPr>
          <p:nvPr>
            <p:ph type="tbl" idx="1"/>
          </p:nvPr>
        </p:nvSpPr>
        <p:spPr>
          <a:xfrm>
            <a:off x="685800" y="1905000"/>
            <a:ext cx="7772400" cy="4114800"/>
          </a:xfrm>
        </p:spPr>
        <p:txBody>
          <a:bodyPr/>
          <a:lstStyle/>
          <a:p>
            <a:r>
              <a:rPr lang="nb-NO"/>
              <a:t>Klikk ikonet for å legge til en tabell</a:t>
            </a:r>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tel og innho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a:t>Klikk for å redigere tittelstil</a:t>
            </a:r>
            <a:endParaRPr lang="en-US"/>
          </a:p>
        </p:txBody>
      </p:sp>
      <p:sp>
        <p:nvSpPr>
          <p:cNvPr id="3" name="Content Placeholder 2"/>
          <p:cNvSpPr>
            <a:spLocks noGrp="1"/>
          </p:cNvSpPr>
          <p:nvPr>
            <p:ph idx="1"/>
          </p:nvPr>
        </p:nvSpPr>
        <p:spPr/>
        <p:txBody>
          <a:bodyPr/>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ndelingsoverskrift">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nb-NO"/>
              <a:t>Klikk for å redigere tittelstil</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nb-NO"/>
              <a:t>Klikk for å redigere tekststiler i malen</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o innholdsdele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a:t>Klikk for å redigere tittelstil</a:t>
            </a:r>
            <a:endParaRPr lang="en-US"/>
          </a:p>
        </p:txBody>
      </p:sp>
      <p:sp>
        <p:nvSpPr>
          <p:cNvPr id="3" name="Content Placeholder 2"/>
          <p:cNvSpPr>
            <a:spLocks noGrp="1"/>
          </p:cNvSpPr>
          <p:nvPr>
            <p:ph sz="half" idx="1"/>
          </p:nvPr>
        </p:nvSpPr>
        <p:spPr>
          <a:xfrm>
            <a:off x="685800" y="19050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endParaRPr lang="en-US"/>
          </a:p>
        </p:txBody>
      </p:sp>
      <p:sp>
        <p:nvSpPr>
          <p:cNvPr id="4" name="Content Placeholder 3"/>
          <p:cNvSpPr>
            <a:spLocks noGrp="1"/>
          </p:cNvSpPr>
          <p:nvPr>
            <p:ph sz="half" idx="2"/>
          </p:nvPr>
        </p:nvSpPr>
        <p:spPr>
          <a:xfrm>
            <a:off x="4648200" y="19050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Sammenligning">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nb-NO"/>
              <a:t>Klikk for å redigere tittelstil</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b-NO"/>
              <a:t>Klikk for å redigere tekststiler i malen</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b-NO"/>
              <a:t>Klikk for å redigere tekststiler i malen</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Bare tit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a:t>Klikk for å redigere tittelstil</a:t>
            </a:r>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Tom">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nhold med tekst">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nb-NO"/>
              <a:t>Klikk for å redigere tittelstil</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b-NO"/>
              <a:t>Klikk for å redigere tekststiler i malen</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e med tekst">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nb-NO"/>
              <a:t>Klikk for å redigere tittelstil</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nb-NO"/>
              <a:t>Dra bildet til plassholderen eller klikk ikonet for å legge til</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b-NO"/>
              <a:t>Klikk for å redigere tekststiler i malen</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2" name="Rectangle 8"/>
          <p:cNvSpPr>
            <a:spLocks noGrp="1" noChangeArrowheads="1"/>
          </p:cNvSpPr>
          <p:nvPr>
            <p:ph type="body" idx="1"/>
          </p:nvPr>
        </p:nvSpPr>
        <p:spPr bwMode="auto">
          <a:xfrm>
            <a:off x="685800" y="1905000"/>
            <a:ext cx="7772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endParaRPr lang="en-US"/>
          </a:p>
        </p:txBody>
      </p:sp>
      <p:sp>
        <p:nvSpPr>
          <p:cNvPr id="1033" name="Rectangle 9"/>
          <p:cNvSpPr>
            <a:spLocks noGrp="1" noChangeArrowheads="1"/>
          </p:cNvSpPr>
          <p:nvPr>
            <p:ph type="title"/>
          </p:nvPr>
        </p:nvSpPr>
        <p:spPr bwMode="auto">
          <a:xfrm>
            <a:off x="685800" y="0"/>
            <a:ext cx="7772400" cy="1143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nb-NO"/>
              <a:t>Klikk for å redigere tittelstil</a:t>
            </a:r>
            <a:endParaRPr lang="en-US"/>
          </a:p>
        </p:txBody>
      </p:sp>
      <p:pic>
        <p:nvPicPr>
          <p:cNvPr id="1038" name="Picture 14"/>
          <p:cNvPicPr>
            <a:picLocks noChangeAspect="1" noChangeArrowheads="1"/>
          </p:cNvPicPr>
          <p:nvPr/>
        </p:nvPicPr>
        <p:blipFill>
          <a:blip r:embed="rId14"/>
          <a:srcRect t="94786"/>
          <a:stretch>
            <a:fillRect/>
          </a:stretch>
        </p:blipFill>
        <p:spPr bwMode="auto">
          <a:xfrm>
            <a:off x="-3175" y="6497638"/>
            <a:ext cx="9147175" cy="360362"/>
          </a:xfrm>
          <a:prstGeom prst="rect">
            <a:avLst/>
          </a:prstGeom>
          <a:noFill/>
          <a:ln w="9525">
            <a:noFill/>
            <a:miter lim="800000"/>
            <a:headEnd/>
            <a:tailEnd/>
          </a:ln>
        </p:spPr>
      </p:pic>
      <p:sp>
        <p:nvSpPr>
          <p:cNvPr id="1039" name="Rectangle 15"/>
          <p:cNvSpPr>
            <a:spLocks noChangeArrowheads="1"/>
          </p:cNvSpPr>
          <p:nvPr/>
        </p:nvSpPr>
        <p:spPr bwMode="auto">
          <a:xfrm>
            <a:off x="8742363" y="6553200"/>
            <a:ext cx="401637" cy="304800"/>
          </a:xfrm>
          <a:prstGeom prst="rect">
            <a:avLst/>
          </a:prstGeom>
          <a:noFill/>
          <a:ln w="9525">
            <a:noFill/>
            <a:miter lim="800000"/>
            <a:headEnd/>
            <a:tailEnd/>
          </a:ln>
          <a:effectLst/>
        </p:spPr>
        <p:txBody>
          <a:bodyPr wrap="none">
            <a:prstTxWarp prst="textNoShape">
              <a:avLst/>
            </a:prstTxWarp>
            <a:spAutoFit/>
          </a:bodyPr>
          <a:lstStyle/>
          <a:p>
            <a:pPr algn="ctr" eaLnBrk="0" hangingPunct="0">
              <a:lnSpc>
                <a:spcPct val="100000"/>
              </a:lnSpc>
              <a:spcBef>
                <a:spcPct val="0"/>
              </a:spcBef>
              <a:buFontTx/>
              <a:buNone/>
            </a:pPr>
            <a:fld id="{FAEC49BF-F2B2-274F-A481-F6BD601601B5}" type="slidenum">
              <a:rPr lang="en-US" sz="1400">
                <a:solidFill>
                  <a:schemeClr val="bg1"/>
                </a:solidFill>
              </a:rPr>
              <a:pPr algn="ctr" eaLnBrk="0" hangingPunct="0">
                <a:lnSpc>
                  <a:spcPct val="100000"/>
                </a:lnSpc>
                <a:spcBef>
                  <a:spcPct val="0"/>
                </a:spcBef>
                <a:buFontTx/>
                <a:buNone/>
              </a:pPr>
              <a:t>‹#›</a:t>
            </a:fld>
            <a:endParaRPr lang="en-US" sz="2800">
              <a:solidFill>
                <a:schemeClr val="tx2"/>
              </a:solidFill>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rtl="0" eaLnBrk="1" fontAlgn="base" hangingPunct="1">
        <a:spcBef>
          <a:spcPct val="0"/>
        </a:spcBef>
        <a:spcAft>
          <a:spcPct val="0"/>
        </a:spcAft>
        <a:defRPr sz="2400">
          <a:solidFill>
            <a:schemeClr val="tx2"/>
          </a:solidFill>
          <a:latin typeface="+mj-lt"/>
          <a:ea typeface="+mj-ea"/>
          <a:cs typeface="+mj-cs"/>
        </a:defRPr>
      </a:lvl1pPr>
      <a:lvl2pPr algn="ctr" rtl="0" eaLnBrk="1" fontAlgn="base" hangingPunct="1">
        <a:spcBef>
          <a:spcPct val="0"/>
        </a:spcBef>
        <a:spcAft>
          <a:spcPct val="0"/>
        </a:spcAft>
        <a:defRPr sz="2400">
          <a:solidFill>
            <a:schemeClr val="tx2"/>
          </a:solidFill>
          <a:latin typeface="Arial" charset="0"/>
        </a:defRPr>
      </a:lvl2pPr>
      <a:lvl3pPr algn="ctr" rtl="0" eaLnBrk="1" fontAlgn="base" hangingPunct="1">
        <a:spcBef>
          <a:spcPct val="0"/>
        </a:spcBef>
        <a:spcAft>
          <a:spcPct val="0"/>
        </a:spcAft>
        <a:defRPr sz="2400">
          <a:solidFill>
            <a:schemeClr val="tx2"/>
          </a:solidFill>
          <a:latin typeface="Arial" charset="0"/>
        </a:defRPr>
      </a:lvl3pPr>
      <a:lvl4pPr algn="ctr" rtl="0" eaLnBrk="1" fontAlgn="base" hangingPunct="1">
        <a:spcBef>
          <a:spcPct val="0"/>
        </a:spcBef>
        <a:spcAft>
          <a:spcPct val="0"/>
        </a:spcAft>
        <a:defRPr sz="2400">
          <a:solidFill>
            <a:schemeClr val="tx2"/>
          </a:solidFill>
          <a:latin typeface="Arial" charset="0"/>
        </a:defRPr>
      </a:lvl4pPr>
      <a:lvl5pPr algn="ctr" rtl="0" eaLnBrk="1" fontAlgn="base" hangingPunct="1">
        <a:spcBef>
          <a:spcPct val="0"/>
        </a:spcBef>
        <a:spcAft>
          <a:spcPct val="0"/>
        </a:spcAft>
        <a:defRPr sz="2400">
          <a:solidFill>
            <a:schemeClr val="tx2"/>
          </a:solidFill>
          <a:latin typeface="Arial" charset="0"/>
        </a:defRPr>
      </a:lvl5pPr>
      <a:lvl6pPr marL="457200" algn="ctr" rtl="0" eaLnBrk="1" fontAlgn="base" hangingPunct="1">
        <a:spcBef>
          <a:spcPct val="0"/>
        </a:spcBef>
        <a:spcAft>
          <a:spcPct val="0"/>
        </a:spcAft>
        <a:defRPr sz="2400">
          <a:solidFill>
            <a:schemeClr val="tx2"/>
          </a:solidFill>
          <a:latin typeface="Arial" charset="0"/>
        </a:defRPr>
      </a:lvl6pPr>
      <a:lvl7pPr marL="914400" algn="ctr" rtl="0" eaLnBrk="1" fontAlgn="base" hangingPunct="1">
        <a:spcBef>
          <a:spcPct val="0"/>
        </a:spcBef>
        <a:spcAft>
          <a:spcPct val="0"/>
        </a:spcAft>
        <a:defRPr sz="2400">
          <a:solidFill>
            <a:schemeClr val="tx2"/>
          </a:solidFill>
          <a:latin typeface="Arial" charset="0"/>
        </a:defRPr>
      </a:lvl7pPr>
      <a:lvl8pPr marL="1371600" algn="ctr" rtl="0" eaLnBrk="1" fontAlgn="base" hangingPunct="1">
        <a:spcBef>
          <a:spcPct val="0"/>
        </a:spcBef>
        <a:spcAft>
          <a:spcPct val="0"/>
        </a:spcAft>
        <a:defRPr sz="2400">
          <a:solidFill>
            <a:schemeClr val="tx2"/>
          </a:solidFill>
          <a:latin typeface="Arial" charset="0"/>
        </a:defRPr>
      </a:lvl8pPr>
      <a:lvl9pPr marL="1828800" algn="ctr" rtl="0" eaLnBrk="1" fontAlgn="base" hangingPunct="1">
        <a:spcBef>
          <a:spcPct val="0"/>
        </a:spcBef>
        <a:spcAft>
          <a:spcPct val="0"/>
        </a:spcAft>
        <a:defRPr sz="2400">
          <a:solidFill>
            <a:schemeClr val="tx2"/>
          </a:solidFill>
          <a:latin typeface="Arial" charset="0"/>
        </a:defRPr>
      </a:lvl9pPr>
    </p:titleStyle>
    <p:bodyStyle>
      <a:lvl1pPr marL="342900" indent="-342900" algn="l" rtl="0" eaLnBrk="1" fontAlgn="base" hangingPunct="1">
        <a:spcBef>
          <a:spcPct val="20000"/>
        </a:spcBef>
        <a:spcAft>
          <a:spcPct val="0"/>
        </a:spcAft>
        <a:buChar char="•"/>
        <a:defRPr sz="2000">
          <a:solidFill>
            <a:schemeClr val="tx1"/>
          </a:solidFill>
          <a:latin typeface="+mn-lt"/>
          <a:ea typeface="+mn-ea"/>
          <a:cs typeface="+mn-cs"/>
        </a:defRPr>
      </a:lvl1pPr>
      <a:lvl2pPr marL="742950" indent="-285750" algn="l" rtl="0" eaLnBrk="1" fontAlgn="base" hangingPunct="1">
        <a:spcBef>
          <a:spcPct val="20000"/>
        </a:spcBef>
        <a:spcAft>
          <a:spcPct val="0"/>
        </a:spcAft>
        <a:buChar char="–"/>
        <a:defRPr>
          <a:solidFill>
            <a:schemeClr val="tx1"/>
          </a:solidFill>
          <a:latin typeface="+mn-lt"/>
          <a:ea typeface="ＭＳ Ｐゴシック" charset="-128"/>
        </a:defRPr>
      </a:lvl2pPr>
      <a:lvl3pPr marL="1143000" indent="-228600" algn="l" rtl="0" eaLnBrk="1" fontAlgn="base" hangingPunct="1">
        <a:spcBef>
          <a:spcPct val="20000"/>
        </a:spcBef>
        <a:spcAft>
          <a:spcPct val="0"/>
        </a:spcAft>
        <a:buChar char="•"/>
        <a:defRPr sz="1600">
          <a:solidFill>
            <a:schemeClr val="tx1"/>
          </a:solidFill>
          <a:latin typeface="+mn-lt"/>
          <a:ea typeface="ＭＳ Ｐゴシック" charset="-128"/>
        </a:defRPr>
      </a:lvl3pPr>
      <a:lvl4pPr marL="1600200" indent="-228600" algn="l" rtl="0" eaLnBrk="1" fontAlgn="base" hangingPunct="1">
        <a:spcBef>
          <a:spcPct val="20000"/>
        </a:spcBef>
        <a:spcAft>
          <a:spcPct val="0"/>
        </a:spcAft>
        <a:buChar char="–"/>
        <a:defRPr sz="1400">
          <a:solidFill>
            <a:schemeClr val="tx1"/>
          </a:solidFill>
          <a:latin typeface="+mn-lt"/>
          <a:ea typeface="ＭＳ Ｐゴシック" charset="-128"/>
        </a:defRPr>
      </a:lvl4pPr>
      <a:lvl5pPr marL="2057400" indent="-228600" algn="l" rtl="0" eaLnBrk="1" fontAlgn="base" hangingPunct="1">
        <a:spcBef>
          <a:spcPct val="20000"/>
        </a:spcBef>
        <a:spcAft>
          <a:spcPct val="0"/>
        </a:spcAft>
        <a:buChar char="»"/>
        <a:defRPr sz="1400">
          <a:solidFill>
            <a:schemeClr val="tx1"/>
          </a:solidFill>
          <a:latin typeface="+mn-lt"/>
          <a:ea typeface="ＭＳ Ｐゴシック" charset="-128"/>
        </a:defRPr>
      </a:lvl5pPr>
      <a:lvl6pPr marL="2514600" indent="-228600" algn="l" rtl="0" eaLnBrk="1" fontAlgn="base" hangingPunct="1">
        <a:spcBef>
          <a:spcPct val="20000"/>
        </a:spcBef>
        <a:spcAft>
          <a:spcPct val="0"/>
        </a:spcAft>
        <a:buChar char="»"/>
        <a:defRPr sz="1400">
          <a:solidFill>
            <a:schemeClr val="tx1"/>
          </a:solidFill>
          <a:latin typeface="+mn-lt"/>
          <a:ea typeface="ＭＳ Ｐゴシック" charset="-128"/>
        </a:defRPr>
      </a:lvl6pPr>
      <a:lvl7pPr marL="2971800" indent="-228600" algn="l" rtl="0" eaLnBrk="1" fontAlgn="base" hangingPunct="1">
        <a:spcBef>
          <a:spcPct val="20000"/>
        </a:spcBef>
        <a:spcAft>
          <a:spcPct val="0"/>
        </a:spcAft>
        <a:buChar char="»"/>
        <a:defRPr sz="1400">
          <a:solidFill>
            <a:schemeClr val="tx1"/>
          </a:solidFill>
          <a:latin typeface="+mn-lt"/>
          <a:ea typeface="ＭＳ Ｐゴシック" charset="-128"/>
        </a:defRPr>
      </a:lvl7pPr>
      <a:lvl8pPr marL="3429000" indent="-228600" algn="l" rtl="0" eaLnBrk="1" fontAlgn="base" hangingPunct="1">
        <a:spcBef>
          <a:spcPct val="20000"/>
        </a:spcBef>
        <a:spcAft>
          <a:spcPct val="0"/>
        </a:spcAft>
        <a:buChar char="»"/>
        <a:defRPr sz="1400">
          <a:solidFill>
            <a:schemeClr val="tx1"/>
          </a:solidFill>
          <a:latin typeface="+mn-lt"/>
          <a:ea typeface="ＭＳ Ｐゴシック" charset="-128"/>
        </a:defRPr>
      </a:lvl8pPr>
      <a:lvl9pPr marL="3886200" indent="-228600" algn="l" rtl="0" eaLnBrk="1" fontAlgn="base" hangingPunct="1">
        <a:spcBef>
          <a:spcPct val="20000"/>
        </a:spcBef>
        <a:spcAft>
          <a:spcPct val="0"/>
        </a:spcAft>
        <a:buChar char="»"/>
        <a:defRPr sz="1400">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jpg"/><Relationship Id="rId7" Type="http://schemas.openxmlformats.org/officeDocument/2006/relationships/image" Target="../media/image16.jp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5.jpg"/><Relationship Id="rId5" Type="http://schemas.openxmlformats.org/officeDocument/2006/relationships/image" Target="../media/image14.jpg"/><Relationship Id="rId4" Type="http://schemas.openxmlformats.org/officeDocument/2006/relationships/image" Target="../media/image13.jpg"/></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4.tiff"/><Relationship Id="rId4" Type="http://schemas.openxmlformats.org/officeDocument/2006/relationships/image" Target="../media/image3.tif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8.jpg"/><Relationship Id="rId5" Type="http://schemas.openxmlformats.org/officeDocument/2006/relationships/image" Target="../media/image7.JPG"/><Relationship Id="rId4" Type="http://schemas.openxmlformats.org/officeDocument/2006/relationships/image" Target="../media/image6.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ctrTitle"/>
          </p:nvPr>
        </p:nvSpPr>
        <p:spPr/>
        <p:txBody>
          <a:bodyPr/>
          <a:lstStyle/>
          <a:p>
            <a:r>
              <a:rPr lang="nb-NO" dirty="0" err="1"/>
              <a:t>Introduction</a:t>
            </a:r>
            <a:r>
              <a:rPr lang="nb-NO" dirty="0"/>
              <a:t> to TTT4275 </a:t>
            </a:r>
            <a:br>
              <a:rPr lang="nb-NO" dirty="0"/>
            </a:br>
            <a:r>
              <a:rPr lang="nb-NO" dirty="0" err="1"/>
              <a:t>Estimation</a:t>
            </a:r>
            <a:r>
              <a:rPr lang="nb-NO" dirty="0"/>
              <a:t>, </a:t>
            </a:r>
            <a:r>
              <a:rPr lang="nb-NO" dirty="0" err="1"/>
              <a:t>Detection</a:t>
            </a:r>
            <a:r>
              <a:rPr lang="nb-NO" dirty="0"/>
              <a:t> and </a:t>
            </a:r>
            <a:r>
              <a:rPr lang="nb-NO" dirty="0" err="1"/>
              <a:t>Classification</a:t>
            </a:r>
            <a:r>
              <a:rPr lang="nb-NO" dirty="0"/>
              <a:t> (EDC)</a:t>
            </a:r>
          </a:p>
        </p:txBody>
      </p:sp>
      <p:sp>
        <p:nvSpPr>
          <p:cNvPr id="3" name="Undertittel 2"/>
          <p:cNvSpPr>
            <a:spLocks noGrp="1"/>
          </p:cNvSpPr>
          <p:nvPr>
            <p:ph type="subTitle" idx="1"/>
          </p:nvPr>
        </p:nvSpPr>
        <p:spPr/>
        <p:txBody>
          <a:bodyPr/>
          <a:lstStyle/>
          <a:p>
            <a:endParaRPr lang="nb-NO" dirty="0"/>
          </a:p>
        </p:txBody>
      </p:sp>
    </p:spTree>
    <p:extLst>
      <p:ext uri="{BB962C8B-B14F-4D97-AF65-F5344CB8AC3E}">
        <p14:creationId xmlns:p14="http://schemas.microsoft.com/office/powerpoint/2010/main" val="41596597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dirty="0"/>
              <a:t>Classification example – </a:t>
            </a:r>
            <a:br>
              <a:rPr lang="en-US" dirty="0"/>
            </a:br>
            <a:r>
              <a:rPr lang="en-US" dirty="0"/>
              <a:t>handwritten numbers, </a:t>
            </a:r>
            <a:r>
              <a:rPr lang="en-US"/>
              <a:t>same background</a:t>
            </a:r>
            <a:endParaRPr lang="en-US" dirty="0"/>
          </a:p>
        </p:txBody>
      </p:sp>
      <p:sp>
        <p:nvSpPr>
          <p:cNvPr id="3" name="Plassholder for innhold 2"/>
          <p:cNvSpPr>
            <a:spLocks noGrp="1"/>
          </p:cNvSpPr>
          <p:nvPr>
            <p:ph idx="1"/>
          </p:nvPr>
        </p:nvSpPr>
        <p:spPr>
          <a:xfrm>
            <a:off x="685800" y="1143000"/>
            <a:ext cx="7772400" cy="5094312"/>
          </a:xfrm>
        </p:spPr>
        <p:txBody>
          <a:bodyPr/>
          <a:lstStyle/>
          <a:p>
            <a:endParaRPr lang="nb-NO" dirty="0"/>
          </a:p>
          <a:p>
            <a:endParaRPr lang="nb-NO" dirty="0"/>
          </a:p>
          <a:p>
            <a:r>
              <a:rPr lang="nb-NO" dirty="0" err="1"/>
              <a:t>Easy</a:t>
            </a:r>
            <a:r>
              <a:rPr lang="nb-NO" dirty="0"/>
              <a:t> for </a:t>
            </a:r>
            <a:r>
              <a:rPr lang="nb-NO" dirty="0" err="1"/>
              <a:t>humans</a:t>
            </a:r>
            <a:r>
              <a:rPr lang="nb-NO" dirty="0"/>
              <a:t> </a:t>
            </a:r>
          </a:p>
          <a:p>
            <a:r>
              <a:rPr lang="nb-NO" dirty="0" err="1"/>
              <a:t>Easy</a:t>
            </a:r>
            <a:r>
              <a:rPr lang="nb-NO" dirty="0"/>
              <a:t> for </a:t>
            </a:r>
            <a:r>
              <a:rPr lang="nb-NO" dirty="0" err="1"/>
              <a:t>classifier</a:t>
            </a:r>
            <a:endParaRPr lang="nb-NO" dirty="0"/>
          </a:p>
          <a:p>
            <a:endParaRPr lang="nb-NO" dirty="0"/>
          </a:p>
          <a:p>
            <a:endParaRPr lang="nb-NO" dirty="0"/>
          </a:p>
          <a:p>
            <a:endParaRPr lang="nb-NO" dirty="0"/>
          </a:p>
          <a:p>
            <a:pPr marL="0" indent="0">
              <a:buNone/>
            </a:pPr>
            <a:endParaRPr lang="nb-NO" dirty="0"/>
          </a:p>
          <a:p>
            <a:r>
              <a:rPr lang="nb-NO" dirty="0" err="1"/>
              <a:t>Stilll</a:t>
            </a:r>
            <a:r>
              <a:rPr lang="nb-NO" dirty="0"/>
              <a:t> </a:t>
            </a:r>
            <a:r>
              <a:rPr lang="nb-NO" dirty="0" err="1"/>
              <a:t>easy</a:t>
            </a:r>
            <a:r>
              <a:rPr lang="nb-NO" dirty="0"/>
              <a:t> for </a:t>
            </a:r>
            <a:r>
              <a:rPr lang="nb-NO" dirty="0" err="1"/>
              <a:t>humans</a:t>
            </a:r>
            <a:r>
              <a:rPr lang="nb-NO" dirty="0"/>
              <a:t>? </a:t>
            </a:r>
          </a:p>
          <a:p>
            <a:r>
              <a:rPr lang="nb-NO" dirty="0" err="1"/>
              <a:t>But</a:t>
            </a:r>
            <a:r>
              <a:rPr lang="nb-NO" dirty="0"/>
              <a:t> </a:t>
            </a:r>
            <a:r>
              <a:rPr lang="nb-NO" dirty="0" err="1"/>
              <a:t>difficult</a:t>
            </a:r>
            <a:r>
              <a:rPr lang="nb-NO" dirty="0"/>
              <a:t> for (</a:t>
            </a:r>
            <a:r>
              <a:rPr lang="nb-NO" dirty="0" err="1"/>
              <a:t>some</a:t>
            </a:r>
            <a:r>
              <a:rPr lang="nb-NO" dirty="0"/>
              <a:t>) </a:t>
            </a:r>
          </a:p>
          <a:p>
            <a:pPr marL="457200" lvl="1" indent="0">
              <a:buNone/>
            </a:pPr>
            <a:r>
              <a:rPr lang="nb-NO" sz="2000" dirty="0" err="1"/>
              <a:t>classifiers</a:t>
            </a:r>
            <a:r>
              <a:rPr lang="nb-NO" dirty="0"/>
              <a:t> </a:t>
            </a:r>
            <a:endParaRPr lang="en-US" dirty="0"/>
          </a:p>
          <a:p>
            <a:pPr marL="0" indent="0">
              <a:buNone/>
            </a:pPr>
            <a:endParaRPr lang="en-US" dirty="0"/>
          </a:p>
        </p:txBody>
      </p:sp>
      <p:pic>
        <p:nvPicPr>
          <p:cNvPr id="4" name="Bild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1999" y="982645"/>
            <a:ext cx="3556000" cy="2664296"/>
          </a:xfrm>
          <a:prstGeom prst="rect">
            <a:avLst/>
          </a:prstGeom>
        </p:spPr>
      </p:pic>
      <p:pic>
        <p:nvPicPr>
          <p:cNvPr id="5" name="Bild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75988" y="3690156"/>
            <a:ext cx="3652011" cy="2739008"/>
          </a:xfrm>
          <a:prstGeom prst="rect">
            <a:avLst/>
          </a:prstGeom>
        </p:spPr>
      </p:pic>
    </p:spTree>
    <p:extLst>
      <p:ext uri="{BB962C8B-B14F-4D97-AF65-F5344CB8AC3E}">
        <p14:creationId xmlns:p14="http://schemas.microsoft.com/office/powerpoint/2010/main" val="20170033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903DFF52-10B2-2140-BE86-4054C239D00E}"/>
              </a:ext>
            </a:extLst>
          </p:cNvPr>
          <p:cNvSpPr>
            <a:spLocks noGrp="1"/>
          </p:cNvSpPr>
          <p:nvPr>
            <p:ph type="title"/>
          </p:nvPr>
        </p:nvSpPr>
        <p:spPr/>
        <p:txBody>
          <a:bodyPr/>
          <a:lstStyle/>
          <a:p>
            <a:r>
              <a:rPr lang="nb-NO" dirty="0"/>
              <a:t>White </a:t>
            </a:r>
            <a:r>
              <a:rPr lang="nb-NO" dirty="0" err="1"/>
              <a:t>blood</a:t>
            </a:r>
            <a:r>
              <a:rPr lang="nb-NO" dirty="0"/>
              <a:t> </a:t>
            </a:r>
            <a:r>
              <a:rPr lang="nb-NO" dirty="0" err="1"/>
              <a:t>cell</a:t>
            </a:r>
            <a:r>
              <a:rPr lang="nb-NO" dirty="0"/>
              <a:t> </a:t>
            </a:r>
            <a:r>
              <a:rPr lang="nb-NO" dirty="0" err="1"/>
              <a:t>categories</a:t>
            </a:r>
            <a:endParaRPr lang="nb-NO" dirty="0"/>
          </a:p>
        </p:txBody>
      </p:sp>
      <p:pic>
        <p:nvPicPr>
          <p:cNvPr id="5" name="Plassholder for innhold 4">
            <a:extLst>
              <a:ext uri="{FF2B5EF4-FFF2-40B4-BE49-F238E27FC236}">
                <a16:creationId xmlns:a16="http://schemas.microsoft.com/office/drawing/2014/main" id="{0EC9BCBF-964A-2B44-B568-F171BD15222B}"/>
              </a:ext>
            </a:extLst>
          </p:cNvPr>
          <p:cNvPicPr>
            <a:picLocks noGrp="1" noChangeAspect="1"/>
          </p:cNvPicPr>
          <p:nvPr>
            <p:ph idx="1"/>
          </p:nvPr>
        </p:nvPicPr>
        <p:blipFill>
          <a:blip r:embed="rId2"/>
          <a:stretch>
            <a:fillRect/>
          </a:stretch>
        </p:blipFill>
        <p:spPr>
          <a:xfrm>
            <a:off x="971600" y="1143000"/>
            <a:ext cx="7416824" cy="1925960"/>
          </a:xfrm>
        </p:spPr>
      </p:pic>
      <p:pic>
        <p:nvPicPr>
          <p:cNvPr id="8" name="Bilde 7">
            <a:extLst>
              <a:ext uri="{FF2B5EF4-FFF2-40B4-BE49-F238E27FC236}">
                <a16:creationId xmlns:a16="http://schemas.microsoft.com/office/drawing/2014/main" id="{387306B7-A399-5A43-A391-AC2D2D5C083A}"/>
              </a:ext>
            </a:extLst>
          </p:cNvPr>
          <p:cNvPicPr>
            <a:picLocks noChangeAspect="1"/>
          </p:cNvPicPr>
          <p:nvPr/>
        </p:nvPicPr>
        <p:blipFill>
          <a:blip r:embed="rId3"/>
          <a:stretch>
            <a:fillRect/>
          </a:stretch>
        </p:blipFill>
        <p:spPr>
          <a:xfrm>
            <a:off x="685800" y="3504422"/>
            <a:ext cx="1375255" cy="1463824"/>
          </a:xfrm>
          <a:prstGeom prst="rect">
            <a:avLst/>
          </a:prstGeom>
        </p:spPr>
      </p:pic>
      <p:pic>
        <p:nvPicPr>
          <p:cNvPr id="10" name="Bilde 9">
            <a:extLst>
              <a:ext uri="{FF2B5EF4-FFF2-40B4-BE49-F238E27FC236}">
                <a16:creationId xmlns:a16="http://schemas.microsoft.com/office/drawing/2014/main" id="{91532B38-6C37-5C46-8BC2-CEAE7A531784}"/>
              </a:ext>
            </a:extLst>
          </p:cNvPr>
          <p:cNvPicPr>
            <a:picLocks noChangeAspect="1"/>
          </p:cNvPicPr>
          <p:nvPr/>
        </p:nvPicPr>
        <p:blipFill>
          <a:blip r:embed="rId4"/>
          <a:stretch>
            <a:fillRect/>
          </a:stretch>
        </p:blipFill>
        <p:spPr>
          <a:xfrm>
            <a:off x="2325872" y="3504423"/>
            <a:ext cx="1382032" cy="1463824"/>
          </a:xfrm>
          <a:prstGeom prst="rect">
            <a:avLst/>
          </a:prstGeom>
        </p:spPr>
      </p:pic>
      <p:pic>
        <p:nvPicPr>
          <p:cNvPr id="12" name="Bilde 11">
            <a:extLst>
              <a:ext uri="{FF2B5EF4-FFF2-40B4-BE49-F238E27FC236}">
                <a16:creationId xmlns:a16="http://schemas.microsoft.com/office/drawing/2014/main" id="{EAED730E-54DD-E64F-9FD5-D9344FB7D64E}"/>
              </a:ext>
            </a:extLst>
          </p:cNvPr>
          <p:cNvPicPr>
            <a:picLocks noChangeAspect="1"/>
          </p:cNvPicPr>
          <p:nvPr/>
        </p:nvPicPr>
        <p:blipFill>
          <a:blip r:embed="rId5"/>
          <a:stretch>
            <a:fillRect/>
          </a:stretch>
        </p:blipFill>
        <p:spPr>
          <a:xfrm>
            <a:off x="3972721" y="3504422"/>
            <a:ext cx="1391367" cy="1391816"/>
          </a:xfrm>
          <a:prstGeom prst="rect">
            <a:avLst/>
          </a:prstGeom>
        </p:spPr>
      </p:pic>
      <p:pic>
        <p:nvPicPr>
          <p:cNvPr id="14" name="Bilde 13">
            <a:extLst>
              <a:ext uri="{FF2B5EF4-FFF2-40B4-BE49-F238E27FC236}">
                <a16:creationId xmlns:a16="http://schemas.microsoft.com/office/drawing/2014/main" id="{FF146865-AD65-3F4A-8DE3-6DDA6E1A314A}"/>
              </a:ext>
            </a:extLst>
          </p:cNvPr>
          <p:cNvPicPr>
            <a:picLocks noChangeAspect="1"/>
          </p:cNvPicPr>
          <p:nvPr/>
        </p:nvPicPr>
        <p:blipFill>
          <a:blip r:embed="rId6"/>
          <a:stretch>
            <a:fillRect/>
          </a:stretch>
        </p:blipFill>
        <p:spPr>
          <a:xfrm>
            <a:off x="5580112" y="3525235"/>
            <a:ext cx="1368152" cy="1391816"/>
          </a:xfrm>
          <a:prstGeom prst="rect">
            <a:avLst/>
          </a:prstGeom>
        </p:spPr>
      </p:pic>
      <p:pic>
        <p:nvPicPr>
          <p:cNvPr id="16" name="Bilde 15">
            <a:extLst>
              <a:ext uri="{FF2B5EF4-FFF2-40B4-BE49-F238E27FC236}">
                <a16:creationId xmlns:a16="http://schemas.microsoft.com/office/drawing/2014/main" id="{0452AFAC-FE6A-4342-A39F-595219F4BD3D}"/>
              </a:ext>
            </a:extLst>
          </p:cNvPr>
          <p:cNvPicPr>
            <a:picLocks noChangeAspect="1"/>
          </p:cNvPicPr>
          <p:nvPr/>
        </p:nvPicPr>
        <p:blipFill>
          <a:blip r:embed="rId7"/>
          <a:stretch>
            <a:fillRect/>
          </a:stretch>
        </p:blipFill>
        <p:spPr>
          <a:xfrm>
            <a:off x="7164289" y="3525234"/>
            <a:ext cx="1368152" cy="1371003"/>
          </a:xfrm>
          <a:prstGeom prst="rect">
            <a:avLst/>
          </a:prstGeom>
        </p:spPr>
      </p:pic>
    </p:spTree>
    <p:extLst>
      <p:ext uri="{BB962C8B-B14F-4D97-AF65-F5344CB8AC3E}">
        <p14:creationId xmlns:p14="http://schemas.microsoft.com/office/powerpoint/2010/main" val="16737285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F249E46D-915C-434B-8C2A-53C0E8443618}"/>
              </a:ext>
            </a:extLst>
          </p:cNvPr>
          <p:cNvSpPr>
            <a:spLocks noGrp="1"/>
          </p:cNvSpPr>
          <p:nvPr>
            <p:ph type="title"/>
          </p:nvPr>
        </p:nvSpPr>
        <p:spPr/>
        <p:txBody>
          <a:bodyPr/>
          <a:lstStyle/>
          <a:p>
            <a:r>
              <a:rPr lang="nb-NO" dirty="0" err="1"/>
              <a:t>Skin</a:t>
            </a:r>
            <a:r>
              <a:rPr lang="nb-NO" dirty="0"/>
              <a:t> cancer - 7 </a:t>
            </a:r>
            <a:r>
              <a:rPr lang="nb-NO" dirty="0" err="1"/>
              <a:t>classes</a:t>
            </a:r>
            <a:endParaRPr lang="nb-NO" dirty="0"/>
          </a:p>
        </p:txBody>
      </p:sp>
      <p:pic>
        <p:nvPicPr>
          <p:cNvPr id="5" name="Plassholder for innhold 4">
            <a:extLst>
              <a:ext uri="{FF2B5EF4-FFF2-40B4-BE49-F238E27FC236}">
                <a16:creationId xmlns:a16="http://schemas.microsoft.com/office/drawing/2014/main" id="{ED1C1D75-157F-F44A-964D-ED66EE773CB6}"/>
              </a:ext>
            </a:extLst>
          </p:cNvPr>
          <p:cNvPicPr>
            <a:picLocks noGrp="1" noChangeAspect="1"/>
          </p:cNvPicPr>
          <p:nvPr>
            <p:ph idx="1"/>
          </p:nvPr>
        </p:nvPicPr>
        <p:blipFill>
          <a:blip r:embed="rId2"/>
          <a:stretch>
            <a:fillRect/>
          </a:stretch>
        </p:blipFill>
        <p:spPr>
          <a:xfrm>
            <a:off x="685800" y="908720"/>
            <a:ext cx="7772400" cy="5111080"/>
          </a:xfrm>
        </p:spPr>
      </p:pic>
    </p:spTree>
    <p:extLst>
      <p:ext uri="{BB962C8B-B14F-4D97-AF65-F5344CB8AC3E}">
        <p14:creationId xmlns:p14="http://schemas.microsoft.com/office/powerpoint/2010/main" val="4670108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Project work</a:t>
            </a:r>
          </a:p>
        </p:txBody>
      </p:sp>
      <p:sp>
        <p:nvSpPr>
          <p:cNvPr id="3" name="Content Placeholder 2"/>
          <p:cNvSpPr>
            <a:spLocks noGrp="1"/>
          </p:cNvSpPr>
          <p:nvPr>
            <p:ph idx="1"/>
          </p:nvPr>
        </p:nvSpPr>
        <p:spPr>
          <a:xfrm>
            <a:off x="685800" y="1268760"/>
            <a:ext cx="7772400" cy="4751040"/>
          </a:xfrm>
        </p:spPr>
        <p:txBody>
          <a:bodyPr/>
          <a:lstStyle/>
          <a:p>
            <a:r>
              <a:rPr lang="en-US" dirty="0"/>
              <a:t>Groups of two students - </a:t>
            </a:r>
            <a:r>
              <a:rPr lang="en-US" dirty="0" err="1"/>
              <a:t>selforganized</a:t>
            </a:r>
            <a:endParaRPr lang="en-US" dirty="0"/>
          </a:p>
          <a:p>
            <a:r>
              <a:rPr lang="en-US" dirty="0"/>
              <a:t>Project report</a:t>
            </a:r>
          </a:p>
          <a:p>
            <a:r>
              <a:rPr lang="en-US" dirty="0"/>
              <a:t>Counts 30% of final course mark (written exam 70%)</a:t>
            </a:r>
          </a:p>
          <a:p>
            <a:r>
              <a:rPr lang="en-US" dirty="0"/>
              <a:t>We will offer 1-2 suggested tasks from each of the three EDC areas.</a:t>
            </a:r>
          </a:p>
          <a:p>
            <a:r>
              <a:rPr lang="en-US" dirty="0"/>
              <a:t>Each group should choose one task</a:t>
            </a:r>
          </a:p>
          <a:p>
            <a:r>
              <a:rPr lang="en-US" dirty="0"/>
              <a:t>The course </a:t>
            </a:r>
            <a:r>
              <a:rPr lang="en-US" dirty="0" err="1"/>
              <a:t>responsibles</a:t>
            </a:r>
            <a:r>
              <a:rPr lang="en-US" dirty="0"/>
              <a:t> may have to ‘’modify’’ group organization and/or task choices</a:t>
            </a:r>
            <a:r>
              <a:rPr lang="is-IS" dirty="0"/>
              <a:t>…</a:t>
            </a:r>
            <a:endParaRPr lang="en-US" dirty="0"/>
          </a:p>
          <a:p>
            <a:endParaRPr lang="en-US" dirty="0"/>
          </a:p>
        </p:txBody>
      </p:sp>
    </p:spTree>
    <p:extLst>
      <p:ext uri="{BB962C8B-B14F-4D97-AF65-F5344CB8AC3E}">
        <p14:creationId xmlns:p14="http://schemas.microsoft.com/office/powerpoint/2010/main" val="1000655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dirty="0"/>
              <a:t>Lecture plan</a:t>
            </a:r>
          </a:p>
        </p:txBody>
      </p:sp>
      <p:sp>
        <p:nvSpPr>
          <p:cNvPr id="3" name="Plassholder for innhold 2"/>
          <p:cNvSpPr>
            <a:spLocks noGrp="1"/>
          </p:cNvSpPr>
          <p:nvPr>
            <p:ph idx="1"/>
          </p:nvPr>
        </p:nvSpPr>
        <p:spPr>
          <a:xfrm>
            <a:off x="685800" y="1412776"/>
            <a:ext cx="7772400" cy="4248472"/>
          </a:xfrm>
        </p:spPr>
        <p:txBody>
          <a:bodyPr/>
          <a:lstStyle/>
          <a:p>
            <a:r>
              <a:rPr lang="en-US" dirty="0"/>
              <a:t>Week 2A-2B : Introduction and basic statistics (refreshing </a:t>
            </a:r>
            <a:r>
              <a:rPr lang="is-IS" dirty="0"/>
              <a:t>…)</a:t>
            </a:r>
            <a:endParaRPr lang="en-US" dirty="0"/>
          </a:p>
          <a:p>
            <a:r>
              <a:rPr lang="en-US" dirty="0"/>
              <a:t>Week 3A – 6A: Estimation</a:t>
            </a:r>
          </a:p>
          <a:p>
            <a:r>
              <a:rPr lang="en-US" dirty="0"/>
              <a:t>Week 6B – 8B : Detection</a:t>
            </a:r>
          </a:p>
          <a:p>
            <a:r>
              <a:rPr lang="en-US" dirty="0"/>
              <a:t>Week 9A – 11A : Classification</a:t>
            </a:r>
          </a:p>
          <a:p>
            <a:r>
              <a:rPr lang="en-US" dirty="0"/>
              <a:t>Week 11B : Project description</a:t>
            </a:r>
          </a:p>
          <a:p>
            <a:r>
              <a:rPr lang="en-US" dirty="0"/>
              <a:t>Week 12A -14B : Project work</a:t>
            </a:r>
          </a:p>
          <a:p>
            <a:r>
              <a:rPr lang="en-US" dirty="0"/>
              <a:t>Week 15A – 15B : Excursion</a:t>
            </a:r>
          </a:p>
          <a:p>
            <a:pPr marL="342900" lvl="1" indent="-342900">
              <a:buFontTx/>
              <a:buChar char="•"/>
            </a:pPr>
            <a:r>
              <a:rPr lang="en-US" sz="2000" dirty="0"/>
              <a:t>Week 16A – 17A : Easter</a:t>
            </a:r>
          </a:p>
          <a:p>
            <a:pPr marL="342900" lvl="1" indent="-342900">
              <a:buFontTx/>
              <a:buChar char="•"/>
            </a:pPr>
            <a:r>
              <a:rPr lang="en-US" sz="2000" dirty="0"/>
              <a:t>Week 17B : Summary + Q&amp;A</a:t>
            </a:r>
          </a:p>
          <a:p>
            <a:pPr marL="342900" lvl="1" indent="-342900">
              <a:buFontTx/>
              <a:buChar char="•"/>
            </a:pPr>
            <a:r>
              <a:rPr lang="en-US" sz="2000" dirty="0"/>
              <a:t>Week 18A-18B : Project work and Report deadline</a:t>
            </a:r>
            <a:endParaRPr lang="en-US" dirty="0"/>
          </a:p>
          <a:p>
            <a:pPr marL="0" indent="0">
              <a:buNone/>
            </a:pPr>
            <a:endParaRPr lang="en-US" dirty="0"/>
          </a:p>
        </p:txBody>
      </p:sp>
    </p:spTree>
    <p:extLst>
      <p:ext uri="{BB962C8B-B14F-4D97-AF65-F5344CB8AC3E}">
        <p14:creationId xmlns:p14="http://schemas.microsoft.com/office/powerpoint/2010/main" val="15636368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Some final comments </a:t>
            </a:r>
            <a:r>
              <a:rPr lang="is-IS" dirty="0"/>
              <a:t>…</a:t>
            </a:r>
            <a:endParaRPr lang="en-US" dirty="0"/>
          </a:p>
        </p:txBody>
      </p:sp>
      <p:sp>
        <p:nvSpPr>
          <p:cNvPr id="3" name="Content Placeholder 2"/>
          <p:cNvSpPr>
            <a:spLocks noGrp="1"/>
          </p:cNvSpPr>
          <p:nvPr>
            <p:ph idx="1"/>
          </p:nvPr>
        </p:nvSpPr>
        <p:spPr>
          <a:xfrm>
            <a:off x="685800" y="1143000"/>
            <a:ext cx="7772400" cy="4876800"/>
          </a:xfrm>
        </p:spPr>
        <p:txBody>
          <a:bodyPr/>
          <a:lstStyle/>
          <a:p>
            <a:r>
              <a:rPr lang="en-US" dirty="0"/>
              <a:t>Nearly new course.</a:t>
            </a:r>
          </a:p>
          <a:p>
            <a:r>
              <a:rPr lang="en-US" dirty="0"/>
              <a:t>From three to one compendium/lecturer =&gt;</a:t>
            </a:r>
          </a:p>
          <a:p>
            <a:r>
              <a:rPr lang="en-US" dirty="0"/>
              <a:t>Different presentation methods and exercise forms</a:t>
            </a:r>
          </a:p>
          <a:p>
            <a:r>
              <a:rPr lang="en-US" dirty="0"/>
              <a:t>The course is also new to the course assistants</a:t>
            </a:r>
          </a:p>
          <a:p>
            <a:r>
              <a:rPr lang="en-US" dirty="0"/>
              <a:t>Hopefully 1-2 </a:t>
            </a:r>
            <a:r>
              <a:rPr lang="en-US"/>
              <a:t>student assistants</a:t>
            </a:r>
            <a:endParaRPr lang="en-US" dirty="0"/>
          </a:p>
          <a:p>
            <a:r>
              <a:rPr lang="en-US" dirty="0"/>
              <a:t>We therefore will very much appreciate:</a:t>
            </a:r>
          </a:p>
          <a:p>
            <a:pPr lvl="1"/>
            <a:r>
              <a:rPr lang="en-US" dirty="0"/>
              <a:t>A reference group (mandatory – NTNU diploma)</a:t>
            </a:r>
          </a:p>
          <a:p>
            <a:pPr lvl="1"/>
            <a:r>
              <a:rPr lang="en-US" dirty="0"/>
              <a:t>Feedback on compendium layout and contents</a:t>
            </a:r>
          </a:p>
          <a:p>
            <a:pPr lvl="1"/>
            <a:r>
              <a:rPr lang="en-US" dirty="0"/>
              <a:t>Feedback during lectures</a:t>
            </a:r>
          </a:p>
          <a:p>
            <a:pPr lvl="1"/>
            <a:r>
              <a:rPr lang="en-US" dirty="0"/>
              <a:t>Feedback on project tasks</a:t>
            </a:r>
          </a:p>
        </p:txBody>
      </p:sp>
    </p:spTree>
    <p:extLst>
      <p:ext uri="{BB962C8B-B14F-4D97-AF65-F5344CB8AC3E}">
        <p14:creationId xmlns:p14="http://schemas.microsoft.com/office/powerpoint/2010/main" val="11526656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dirty="0"/>
              <a:t>Responsible persons</a:t>
            </a:r>
          </a:p>
        </p:txBody>
      </p:sp>
      <p:sp>
        <p:nvSpPr>
          <p:cNvPr id="3" name="Plassholder for innhold 2"/>
          <p:cNvSpPr>
            <a:spLocks noGrp="1"/>
          </p:cNvSpPr>
          <p:nvPr>
            <p:ph idx="1"/>
          </p:nvPr>
        </p:nvSpPr>
        <p:spPr>
          <a:xfrm>
            <a:off x="685800" y="1340768"/>
            <a:ext cx="7772400" cy="4679032"/>
          </a:xfrm>
        </p:spPr>
        <p:txBody>
          <a:bodyPr/>
          <a:lstStyle/>
          <a:p>
            <a:r>
              <a:rPr lang="en-US" dirty="0"/>
              <a:t>Lecturers : </a:t>
            </a:r>
          </a:p>
          <a:p>
            <a:pPr lvl="1"/>
            <a:r>
              <a:rPr lang="en-US" dirty="0" err="1"/>
              <a:t>Magne</a:t>
            </a:r>
            <a:r>
              <a:rPr lang="en-US" dirty="0"/>
              <a:t> H. Johnsen - </a:t>
            </a:r>
            <a:r>
              <a:rPr lang="en-US" dirty="0" err="1"/>
              <a:t>mhj@iet.ntnu.no</a:t>
            </a:r>
            <a:endParaRPr lang="en-US" dirty="0"/>
          </a:p>
          <a:p>
            <a:pPr lvl="1"/>
            <a:endParaRPr lang="en-US" i="1" dirty="0"/>
          </a:p>
          <a:p>
            <a:r>
              <a:rPr lang="en-US" dirty="0"/>
              <a:t>Course assistants :</a:t>
            </a:r>
          </a:p>
          <a:p>
            <a:pPr lvl="1"/>
            <a:r>
              <a:rPr lang="en-US" dirty="0"/>
              <a:t>Cristiano Gratton - </a:t>
            </a:r>
            <a:r>
              <a:rPr lang="en-US" dirty="0" err="1"/>
              <a:t>cristiano.gratton@ntnu.no</a:t>
            </a:r>
            <a:endParaRPr lang="en-US" dirty="0"/>
          </a:p>
          <a:p>
            <a:pPr lvl="1"/>
            <a:r>
              <a:rPr lang="en-US" dirty="0"/>
              <a:t>Victor </a:t>
            </a:r>
            <a:r>
              <a:rPr lang="en-US" dirty="0" err="1"/>
              <a:t>Håkansson</a:t>
            </a:r>
            <a:r>
              <a:rPr lang="en-US" dirty="0"/>
              <a:t> - </a:t>
            </a:r>
            <a:r>
              <a:rPr lang="en-US" dirty="0" err="1"/>
              <a:t>victor.haakansson@ntnu.no</a:t>
            </a:r>
            <a:endParaRPr lang="en-US" dirty="0"/>
          </a:p>
          <a:p>
            <a:pPr marL="457200" lvl="1" indent="0">
              <a:buNone/>
            </a:pPr>
            <a:endParaRPr lang="en-US" dirty="0"/>
          </a:p>
          <a:p>
            <a:r>
              <a:rPr lang="en-US" dirty="0"/>
              <a:t>Student assistants :</a:t>
            </a:r>
          </a:p>
          <a:p>
            <a:pPr lvl="1"/>
            <a:r>
              <a:rPr lang="nb-NO" dirty="0"/>
              <a:t>Torjus </a:t>
            </a:r>
            <a:r>
              <a:rPr lang="nb-NO" dirty="0" err="1"/>
              <a:t>Haukom</a:t>
            </a:r>
            <a:r>
              <a:rPr lang="nb-NO" dirty="0"/>
              <a:t> - </a:t>
            </a:r>
            <a:r>
              <a:rPr lang="nb-NO" dirty="0" err="1"/>
              <a:t>torjuh@stud.ntnu.no</a:t>
            </a:r>
            <a:endParaRPr lang="is-IS" dirty="0"/>
          </a:p>
          <a:p>
            <a:pPr lvl="1"/>
            <a:r>
              <a:rPr lang="nb-NO" dirty="0"/>
              <a:t> Halvor Horvei - </a:t>
            </a:r>
            <a:r>
              <a:rPr lang="nb-NO" dirty="0" err="1"/>
              <a:t>halvho@stud.ntnu.no</a:t>
            </a:r>
            <a:endParaRPr lang="en-US" dirty="0"/>
          </a:p>
          <a:p>
            <a:pPr lvl="1"/>
            <a:endParaRPr lang="en-US" dirty="0"/>
          </a:p>
          <a:p>
            <a:r>
              <a:rPr lang="en-US" dirty="0"/>
              <a:t>Reference group</a:t>
            </a:r>
          </a:p>
          <a:p>
            <a:pPr lvl="1"/>
            <a:r>
              <a:rPr lang="nb-NO" dirty="0"/>
              <a:t>? ?</a:t>
            </a:r>
            <a:endParaRPr lang="is-IS" dirty="0"/>
          </a:p>
        </p:txBody>
      </p:sp>
    </p:spTree>
    <p:extLst>
      <p:ext uri="{BB962C8B-B14F-4D97-AF65-F5344CB8AC3E}">
        <p14:creationId xmlns:p14="http://schemas.microsoft.com/office/powerpoint/2010/main" val="3949480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dirty="0"/>
              <a:t>Lectures and exercises</a:t>
            </a:r>
          </a:p>
        </p:txBody>
      </p:sp>
      <p:sp>
        <p:nvSpPr>
          <p:cNvPr id="3" name="Plassholder for innhold 2"/>
          <p:cNvSpPr>
            <a:spLocks noGrp="1"/>
          </p:cNvSpPr>
          <p:nvPr>
            <p:ph idx="1"/>
          </p:nvPr>
        </p:nvSpPr>
        <p:spPr>
          <a:xfrm>
            <a:off x="685800" y="1556792"/>
            <a:ext cx="7772400" cy="4463008"/>
          </a:xfrm>
        </p:spPr>
        <p:txBody>
          <a:bodyPr/>
          <a:lstStyle/>
          <a:p>
            <a:r>
              <a:rPr lang="en-US" dirty="0"/>
              <a:t>Lectures : </a:t>
            </a:r>
          </a:p>
          <a:p>
            <a:pPr lvl="1"/>
            <a:r>
              <a:rPr lang="en-US" dirty="0"/>
              <a:t>Monday 10.15 - 12.00 GL-GA F2 (Old Physics building 2</a:t>
            </a:r>
            <a:r>
              <a:rPr lang="en-US" baseline="30000" dirty="0"/>
              <a:t>nd</a:t>
            </a:r>
            <a:r>
              <a:rPr lang="en-US" dirty="0"/>
              <a:t> floor)</a:t>
            </a:r>
          </a:p>
          <a:p>
            <a:pPr lvl="1"/>
            <a:r>
              <a:rPr lang="en-US" dirty="0"/>
              <a:t>Monday 16.15 - 18.00 GL-GA F6 (Old Physics building 2</a:t>
            </a:r>
            <a:r>
              <a:rPr lang="en-US" baseline="30000" dirty="0"/>
              <a:t>nd</a:t>
            </a:r>
            <a:r>
              <a:rPr lang="en-US" dirty="0"/>
              <a:t> floor)</a:t>
            </a:r>
          </a:p>
          <a:p>
            <a:pPr lvl="1"/>
            <a:r>
              <a:rPr lang="en-US" dirty="0"/>
              <a:t>Friday 8.15 - 10.00 GL-RFB R10 (</a:t>
            </a:r>
            <a:r>
              <a:rPr lang="en-US" dirty="0" err="1"/>
              <a:t>Realfagsbygget</a:t>
            </a:r>
            <a:r>
              <a:rPr lang="en-US" dirty="0"/>
              <a:t> R10 5</a:t>
            </a:r>
            <a:r>
              <a:rPr lang="en-US" baseline="30000" dirty="0"/>
              <a:t>th</a:t>
            </a:r>
            <a:r>
              <a:rPr lang="en-US" dirty="0"/>
              <a:t> floor)</a:t>
            </a:r>
          </a:p>
          <a:p>
            <a:r>
              <a:rPr lang="en-US" dirty="0"/>
              <a:t>Exercise :</a:t>
            </a:r>
          </a:p>
          <a:p>
            <a:pPr lvl="1"/>
            <a:r>
              <a:rPr lang="en-US" dirty="0"/>
              <a:t>Voluntary exercises</a:t>
            </a:r>
          </a:p>
          <a:p>
            <a:pPr lvl="1"/>
            <a:r>
              <a:rPr lang="en-US" dirty="0"/>
              <a:t>Possible </a:t>
            </a:r>
            <a:r>
              <a:rPr lang="en-US" dirty="0" err="1"/>
              <a:t>supervison</a:t>
            </a:r>
            <a:r>
              <a:rPr lang="en-US" dirty="0"/>
              <a:t>  :  Monday 16.15-18</a:t>
            </a:r>
          </a:p>
          <a:p>
            <a:r>
              <a:rPr lang="en-US" dirty="0"/>
              <a:t>Project :</a:t>
            </a:r>
          </a:p>
          <a:p>
            <a:pPr lvl="1"/>
            <a:r>
              <a:rPr lang="nb-NO" dirty="0" err="1"/>
              <a:t>Supervison</a:t>
            </a:r>
            <a:r>
              <a:rPr lang="nb-NO" dirty="0"/>
              <a:t> </a:t>
            </a:r>
            <a:r>
              <a:rPr lang="nb-NO" dirty="0" err="1"/>
              <a:t>instead</a:t>
            </a:r>
            <a:r>
              <a:rPr lang="nb-NO" dirty="0"/>
              <a:t> </a:t>
            </a:r>
            <a:r>
              <a:rPr lang="nb-NO" dirty="0" err="1"/>
              <a:t>of</a:t>
            </a:r>
            <a:r>
              <a:rPr lang="nb-NO" dirty="0"/>
              <a:t> </a:t>
            </a:r>
            <a:r>
              <a:rPr lang="nb-NO" dirty="0" err="1"/>
              <a:t>lectures</a:t>
            </a:r>
            <a:r>
              <a:rPr lang="nb-NO" dirty="0"/>
              <a:t> (same </a:t>
            </a:r>
            <a:r>
              <a:rPr lang="nb-NO" dirty="0" err="1"/>
              <a:t>place</a:t>
            </a:r>
            <a:r>
              <a:rPr lang="nb-NO" dirty="0"/>
              <a:t>/time)</a:t>
            </a:r>
          </a:p>
          <a:p>
            <a:pPr lvl="1"/>
            <a:r>
              <a:rPr lang="nb-NO" dirty="0"/>
              <a:t>More info later </a:t>
            </a:r>
            <a:r>
              <a:rPr lang="nb-NO" dirty="0" err="1"/>
              <a:t>today</a:t>
            </a:r>
            <a:r>
              <a:rPr lang="nb-NO" dirty="0"/>
              <a:t>!</a:t>
            </a:r>
          </a:p>
          <a:p>
            <a:pPr lvl="1"/>
            <a:endParaRPr lang="is-IS" dirty="0"/>
          </a:p>
        </p:txBody>
      </p:sp>
    </p:spTree>
    <p:extLst>
      <p:ext uri="{BB962C8B-B14F-4D97-AF65-F5344CB8AC3E}">
        <p14:creationId xmlns:p14="http://schemas.microsoft.com/office/powerpoint/2010/main" val="17770693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dirty="0"/>
              <a:t>Why is this (nearly) new course introduced?</a:t>
            </a:r>
          </a:p>
        </p:txBody>
      </p:sp>
      <p:sp>
        <p:nvSpPr>
          <p:cNvPr id="3" name="Plassholder for innhold 2"/>
          <p:cNvSpPr>
            <a:spLocks noGrp="1"/>
          </p:cNvSpPr>
          <p:nvPr>
            <p:ph idx="1"/>
          </p:nvPr>
        </p:nvSpPr>
        <p:spPr>
          <a:xfrm>
            <a:off x="685800" y="1143000"/>
            <a:ext cx="7772400" cy="4876800"/>
          </a:xfrm>
        </p:spPr>
        <p:txBody>
          <a:bodyPr/>
          <a:lstStyle/>
          <a:p>
            <a:r>
              <a:rPr lang="en-US" dirty="0"/>
              <a:t>Humans are frequently using EDC every day</a:t>
            </a:r>
          </a:p>
          <a:p>
            <a:r>
              <a:rPr lang="en-US" dirty="0"/>
              <a:t>The importance of machine based EDC is increasing for every year</a:t>
            </a:r>
          </a:p>
          <a:p>
            <a:r>
              <a:rPr lang="en-US" dirty="0"/>
              <a:t>Based on fast improvements in sensors, hardware and algorithms</a:t>
            </a:r>
          </a:p>
          <a:p>
            <a:r>
              <a:rPr lang="en-US" dirty="0"/>
              <a:t>EDC mimics humans for signals ‘’measured’’ by humans</a:t>
            </a:r>
          </a:p>
          <a:p>
            <a:pPr lvl="1"/>
            <a:r>
              <a:rPr lang="en-US" dirty="0"/>
              <a:t>Sound, view, smell, taste, feel/sense, </a:t>
            </a:r>
            <a:r>
              <a:rPr lang="is-IS" dirty="0"/>
              <a:t>…</a:t>
            </a:r>
            <a:endParaRPr lang="en-US" dirty="0"/>
          </a:p>
          <a:p>
            <a:r>
              <a:rPr lang="en-US" dirty="0"/>
              <a:t>EDC is also applied for signals not sensed by humans </a:t>
            </a:r>
          </a:p>
          <a:p>
            <a:pPr lvl="1"/>
            <a:r>
              <a:rPr lang="en-US" dirty="0" err="1"/>
              <a:t>Seismics</a:t>
            </a:r>
            <a:r>
              <a:rPr lang="en-US" dirty="0"/>
              <a:t>, radar/sonar, ultrasound, communication, non-destructive testing </a:t>
            </a:r>
            <a:r>
              <a:rPr lang="is-IS" dirty="0"/>
              <a:t>…</a:t>
            </a:r>
            <a:r>
              <a:rPr lang="en-US" dirty="0"/>
              <a:t> </a:t>
            </a:r>
            <a:endParaRPr lang="en-US" i="1" dirty="0"/>
          </a:p>
          <a:p>
            <a:r>
              <a:rPr lang="en-US" dirty="0"/>
              <a:t>This course shall give you the necessary EDC-platform for a variety of 4</a:t>
            </a:r>
            <a:r>
              <a:rPr lang="en-US" baseline="30000" dirty="0"/>
              <a:t>th</a:t>
            </a:r>
            <a:r>
              <a:rPr lang="en-US" dirty="0"/>
              <a:t> and 5</a:t>
            </a:r>
            <a:r>
              <a:rPr lang="en-US" baseline="30000" dirty="0"/>
              <a:t>th</a:t>
            </a:r>
            <a:r>
              <a:rPr lang="en-US" dirty="0"/>
              <a:t> year courses.</a:t>
            </a:r>
          </a:p>
          <a:p>
            <a:r>
              <a:rPr lang="en-US" dirty="0"/>
              <a:t>A mix of basic theory,  a few examples and exercises.</a:t>
            </a:r>
          </a:p>
          <a:p>
            <a:r>
              <a:rPr lang="en-US" dirty="0"/>
              <a:t>The course ends with a group based project task</a:t>
            </a:r>
          </a:p>
        </p:txBody>
      </p:sp>
    </p:spTree>
    <p:extLst>
      <p:ext uri="{BB962C8B-B14F-4D97-AF65-F5344CB8AC3E}">
        <p14:creationId xmlns:p14="http://schemas.microsoft.com/office/powerpoint/2010/main" val="21400617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dirty="0"/>
              <a:t>The estimation structure/content</a:t>
            </a:r>
          </a:p>
        </p:txBody>
      </p:sp>
      <p:sp>
        <p:nvSpPr>
          <p:cNvPr id="3" name="Plassholder for innhold 2"/>
          <p:cNvSpPr>
            <a:spLocks noGrp="1"/>
          </p:cNvSpPr>
          <p:nvPr>
            <p:ph idx="1"/>
          </p:nvPr>
        </p:nvSpPr>
        <p:spPr>
          <a:xfrm>
            <a:off x="685800" y="908720"/>
            <a:ext cx="7772400" cy="5111080"/>
          </a:xfrm>
        </p:spPr>
        <p:txBody>
          <a:bodyPr/>
          <a:lstStyle/>
          <a:p>
            <a:r>
              <a:rPr lang="en-US" dirty="0"/>
              <a:t>Definition of estimation</a:t>
            </a:r>
          </a:p>
          <a:p>
            <a:pPr lvl="1"/>
            <a:r>
              <a:rPr lang="en-US" dirty="0"/>
              <a:t>Finding approximate values of unobserved signals/parameters based on observed/measured signals (in noise)</a:t>
            </a:r>
          </a:p>
          <a:p>
            <a:pPr lvl="1"/>
            <a:r>
              <a:rPr lang="en-US" dirty="0"/>
              <a:t>Estimator : the estimation rule/formula </a:t>
            </a:r>
          </a:p>
          <a:p>
            <a:pPr lvl="1"/>
            <a:r>
              <a:rPr lang="en-US" dirty="0"/>
              <a:t>Estimate : the outcome when signals are applied to an estimator</a:t>
            </a:r>
          </a:p>
          <a:p>
            <a:r>
              <a:rPr lang="en-US" dirty="0"/>
              <a:t>Estimation can be applied as :</a:t>
            </a:r>
          </a:p>
          <a:p>
            <a:pPr lvl="1"/>
            <a:r>
              <a:rPr lang="en-US" dirty="0"/>
              <a:t>A goal in it self (e.g. range estimation)</a:t>
            </a:r>
          </a:p>
          <a:p>
            <a:pPr lvl="1"/>
            <a:r>
              <a:rPr lang="en-US" dirty="0"/>
              <a:t>To find parameters in systems (e.g. models, detection and/or classification)</a:t>
            </a:r>
          </a:p>
          <a:p>
            <a:r>
              <a:rPr lang="en-US" dirty="0"/>
              <a:t>Different estimators and quality evaluation:</a:t>
            </a:r>
          </a:p>
          <a:p>
            <a:pPr lvl="1"/>
            <a:r>
              <a:rPr lang="en-US" dirty="0"/>
              <a:t>MVU and CRLB</a:t>
            </a:r>
          </a:p>
          <a:p>
            <a:pPr lvl="1"/>
            <a:r>
              <a:rPr lang="en-US" dirty="0"/>
              <a:t>Linear problem models including BLUE</a:t>
            </a:r>
          </a:p>
          <a:p>
            <a:pPr lvl="1"/>
            <a:r>
              <a:rPr lang="en-US" dirty="0"/>
              <a:t>Maximum Likelihood (ML) method</a:t>
            </a:r>
          </a:p>
          <a:p>
            <a:pPr lvl="1"/>
            <a:r>
              <a:rPr lang="en-US" dirty="0"/>
              <a:t>Bayesian estimation and the MAP method</a:t>
            </a:r>
          </a:p>
        </p:txBody>
      </p:sp>
    </p:spTree>
    <p:extLst>
      <p:ext uri="{BB962C8B-B14F-4D97-AF65-F5344CB8AC3E}">
        <p14:creationId xmlns:p14="http://schemas.microsoft.com/office/powerpoint/2010/main" val="18335450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dirty="0"/>
              <a:t>Applications of estimation</a:t>
            </a:r>
          </a:p>
        </p:txBody>
      </p:sp>
      <p:pic>
        <p:nvPicPr>
          <p:cNvPr id="8" name="Picture 7"/>
          <p:cNvPicPr>
            <a:picLocks noChangeAspect="1"/>
          </p:cNvPicPr>
          <p:nvPr/>
        </p:nvPicPr>
        <p:blipFill>
          <a:blip r:embed="rId3"/>
          <a:stretch>
            <a:fillRect/>
          </a:stretch>
        </p:blipFill>
        <p:spPr>
          <a:xfrm>
            <a:off x="5508104" y="1196879"/>
            <a:ext cx="2808312" cy="2106234"/>
          </a:xfrm>
          <a:prstGeom prst="rect">
            <a:avLst/>
          </a:prstGeom>
        </p:spPr>
      </p:pic>
      <p:sp>
        <p:nvSpPr>
          <p:cNvPr id="9" name="TextBox 8"/>
          <p:cNvSpPr txBox="1"/>
          <p:nvPr/>
        </p:nvSpPr>
        <p:spPr>
          <a:xfrm>
            <a:off x="5868144" y="3373936"/>
            <a:ext cx="2376264" cy="341632"/>
          </a:xfrm>
          <a:prstGeom prst="rect">
            <a:avLst/>
          </a:prstGeom>
          <a:noFill/>
        </p:spPr>
        <p:txBody>
          <a:bodyPr wrap="square" rtlCol="0">
            <a:spAutoFit/>
          </a:bodyPr>
          <a:lstStyle/>
          <a:p>
            <a:pPr algn="ctr">
              <a:buNone/>
            </a:pPr>
            <a:r>
              <a:rPr lang="en-US" dirty="0">
                <a:solidFill>
                  <a:srgbClr val="0070C0"/>
                </a:solidFill>
              </a:rPr>
              <a:t>GNSS</a:t>
            </a:r>
          </a:p>
        </p:txBody>
      </p:sp>
      <p:pic>
        <p:nvPicPr>
          <p:cNvPr id="10" name="Picture 9"/>
          <p:cNvPicPr>
            <a:picLocks noChangeAspect="1"/>
          </p:cNvPicPr>
          <p:nvPr/>
        </p:nvPicPr>
        <p:blipFill>
          <a:blip r:embed="rId4"/>
          <a:stretch>
            <a:fillRect/>
          </a:stretch>
        </p:blipFill>
        <p:spPr>
          <a:xfrm>
            <a:off x="3380827" y="3860134"/>
            <a:ext cx="2382345" cy="2052482"/>
          </a:xfrm>
          <a:prstGeom prst="rect">
            <a:avLst/>
          </a:prstGeom>
        </p:spPr>
      </p:pic>
      <p:sp>
        <p:nvSpPr>
          <p:cNvPr id="17" name="TextBox 16"/>
          <p:cNvSpPr txBox="1"/>
          <p:nvPr/>
        </p:nvSpPr>
        <p:spPr>
          <a:xfrm>
            <a:off x="3380827" y="6021288"/>
            <a:ext cx="2376264" cy="341632"/>
          </a:xfrm>
          <a:prstGeom prst="rect">
            <a:avLst/>
          </a:prstGeom>
          <a:noFill/>
        </p:spPr>
        <p:txBody>
          <a:bodyPr wrap="square" rtlCol="0">
            <a:spAutoFit/>
          </a:bodyPr>
          <a:lstStyle/>
          <a:p>
            <a:pPr algn="ctr">
              <a:buNone/>
            </a:pPr>
            <a:r>
              <a:rPr lang="en-US" dirty="0">
                <a:solidFill>
                  <a:srgbClr val="0070C0"/>
                </a:solidFill>
              </a:rPr>
              <a:t>Medical Ultrasound</a:t>
            </a:r>
          </a:p>
        </p:txBody>
      </p:sp>
      <p:pic>
        <p:nvPicPr>
          <p:cNvPr id="11" name="Picture 10"/>
          <p:cNvPicPr>
            <a:picLocks noChangeAspect="1"/>
          </p:cNvPicPr>
          <p:nvPr/>
        </p:nvPicPr>
        <p:blipFill>
          <a:blip r:embed="rId5"/>
          <a:stretch>
            <a:fillRect/>
          </a:stretch>
        </p:blipFill>
        <p:spPr>
          <a:xfrm>
            <a:off x="611560" y="983425"/>
            <a:ext cx="3171724" cy="2390511"/>
          </a:xfrm>
          <a:prstGeom prst="rect">
            <a:avLst/>
          </a:prstGeom>
        </p:spPr>
      </p:pic>
      <p:sp>
        <p:nvSpPr>
          <p:cNvPr id="23" name="TextBox 22"/>
          <p:cNvSpPr txBox="1"/>
          <p:nvPr/>
        </p:nvSpPr>
        <p:spPr>
          <a:xfrm>
            <a:off x="1004563" y="3373936"/>
            <a:ext cx="2376264" cy="341632"/>
          </a:xfrm>
          <a:prstGeom prst="rect">
            <a:avLst/>
          </a:prstGeom>
          <a:noFill/>
        </p:spPr>
        <p:txBody>
          <a:bodyPr wrap="square" rtlCol="0">
            <a:spAutoFit/>
          </a:bodyPr>
          <a:lstStyle/>
          <a:p>
            <a:pPr algn="ctr">
              <a:buNone/>
            </a:pPr>
            <a:r>
              <a:rPr lang="en-US" dirty="0">
                <a:solidFill>
                  <a:srgbClr val="0070C0"/>
                </a:solidFill>
              </a:rPr>
              <a:t>Astronomy</a:t>
            </a:r>
          </a:p>
        </p:txBody>
      </p:sp>
    </p:spTree>
    <p:extLst>
      <p:ext uri="{BB962C8B-B14F-4D97-AF65-F5344CB8AC3E}">
        <p14:creationId xmlns:p14="http://schemas.microsoft.com/office/powerpoint/2010/main" val="4091609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dirty="0"/>
              <a:t>The detection structure/content</a:t>
            </a:r>
          </a:p>
        </p:txBody>
      </p:sp>
      <p:sp>
        <p:nvSpPr>
          <p:cNvPr id="3" name="Plassholder for innhold 2"/>
          <p:cNvSpPr>
            <a:spLocks noGrp="1"/>
          </p:cNvSpPr>
          <p:nvPr>
            <p:ph idx="1"/>
          </p:nvPr>
        </p:nvSpPr>
        <p:spPr>
          <a:xfrm>
            <a:off x="685800" y="1412776"/>
            <a:ext cx="7772400" cy="4968552"/>
          </a:xfrm>
        </p:spPr>
        <p:txBody>
          <a:bodyPr/>
          <a:lstStyle/>
          <a:p>
            <a:r>
              <a:rPr lang="en-US" dirty="0"/>
              <a:t> Definition of detection :</a:t>
            </a:r>
          </a:p>
          <a:p>
            <a:pPr lvl="1"/>
            <a:r>
              <a:rPr lang="en-US" dirty="0"/>
              <a:t>Interesting object is typically rare/seldom</a:t>
            </a:r>
          </a:p>
          <a:p>
            <a:pPr lvl="1"/>
            <a:r>
              <a:rPr lang="en-US" dirty="0"/>
              <a:t>Detector : the rule/formula</a:t>
            </a:r>
          </a:p>
          <a:p>
            <a:pPr lvl="1"/>
            <a:r>
              <a:rPr lang="en-US" dirty="0"/>
              <a:t>Decision : Yes/No </a:t>
            </a:r>
          </a:p>
          <a:p>
            <a:r>
              <a:rPr lang="en-US" dirty="0"/>
              <a:t>Detection terms and methods :</a:t>
            </a:r>
          </a:p>
          <a:p>
            <a:pPr lvl="1"/>
            <a:r>
              <a:rPr lang="en-US" dirty="0"/>
              <a:t>Hypothesis testing (H0 and H1 models)</a:t>
            </a:r>
          </a:p>
          <a:p>
            <a:pPr lvl="1"/>
            <a:r>
              <a:rPr lang="en-US" dirty="0"/>
              <a:t>LLR testing</a:t>
            </a:r>
          </a:p>
          <a:p>
            <a:pPr lvl="1"/>
            <a:r>
              <a:rPr lang="en-US" dirty="0"/>
              <a:t>Bayes, MAP and </a:t>
            </a:r>
            <a:r>
              <a:rPr lang="en-US" dirty="0" err="1"/>
              <a:t>Neyman</a:t>
            </a:r>
            <a:r>
              <a:rPr lang="en-US" dirty="0"/>
              <a:t> Pearson detectors</a:t>
            </a:r>
          </a:p>
          <a:p>
            <a:pPr lvl="1"/>
            <a:r>
              <a:rPr lang="en-US" dirty="0"/>
              <a:t>Matched Filter </a:t>
            </a:r>
          </a:p>
          <a:p>
            <a:pPr lvl="1"/>
            <a:r>
              <a:rPr lang="en-US" dirty="0"/>
              <a:t>Linear models</a:t>
            </a:r>
          </a:p>
          <a:p>
            <a:pPr marL="342900" lvl="1" indent="-342900">
              <a:buFontTx/>
              <a:buChar char="•"/>
            </a:pPr>
            <a:r>
              <a:rPr lang="en-US" sz="2000" dirty="0"/>
              <a:t>How to design/estimate parameters in a detector system</a:t>
            </a:r>
          </a:p>
          <a:p>
            <a:r>
              <a:rPr lang="en-US" dirty="0"/>
              <a:t>How to measure and present performance:</a:t>
            </a:r>
          </a:p>
          <a:p>
            <a:pPr lvl="1"/>
            <a:r>
              <a:rPr lang="en-US" dirty="0"/>
              <a:t>False alarm and missed detection</a:t>
            </a:r>
          </a:p>
          <a:p>
            <a:pPr lvl="1"/>
            <a:r>
              <a:rPr lang="en-US" dirty="0"/>
              <a:t>ROC and DET</a:t>
            </a:r>
          </a:p>
          <a:p>
            <a:pPr marL="342900" lvl="1" indent="-342900">
              <a:buFontTx/>
              <a:buChar char="•"/>
            </a:pPr>
            <a:r>
              <a:rPr lang="en-US" sz="2000" dirty="0"/>
              <a:t> </a:t>
            </a:r>
            <a:endParaRPr lang="en-US" dirty="0"/>
          </a:p>
        </p:txBody>
      </p:sp>
    </p:spTree>
    <p:extLst>
      <p:ext uri="{BB962C8B-B14F-4D97-AF65-F5344CB8AC3E}">
        <p14:creationId xmlns:p14="http://schemas.microsoft.com/office/powerpoint/2010/main" val="16620060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dirty="0"/>
              <a:t>Applications of detection</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95536" y="996752"/>
            <a:ext cx="3456384" cy="2532042"/>
          </a:xfr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89195" y="908720"/>
            <a:ext cx="4075293" cy="878234"/>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07774" y="1847707"/>
            <a:ext cx="3438133" cy="1804463"/>
          </a:xfrm>
          <a:prstGeom prst="rect">
            <a:avLst/>
          </a:prstGeom>
        </p:spPr>
      </p:pic>
      <p:pic>
        <p:nvPicPr>
          <p:cNvPr id="12" name="Pictur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90056" y="4119676"/>
            <a:ext cx="3275856" cy="2129306"/>
          </a:xfrm>
          <a:prstGeom prst="rect">
            <a:avLst/>
          </a:prstGeom>
        </p:spPr>
      </p:pic>
      <p:cxnSp>
        <p:nvCxnSpPr>
          <p:cNvPr id="14" name="Straight Connector 13"/>
          <p:cNvCxnSpPr/>
          <p:nvPr/>
        </p:nvCxnSpPr>
        <p:spPr bwMode="auto">
          <a:xfrm>
            <a:off x="4427984" y="1052736"/>
            <a:ext cx="0" cy="2952328"/>
          </a:xfrm>
          <a:prstGeom prst="line">
            <a:avLst/>
          </a:prstGeom>
          <a:ln w="57150">
            <a:solidFill>
              <a:srgbClr val="0070C0"/>
            </a:solidFill>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16" name="Straight Connector 15"/>
          <p:cNvCxnSpPr/>
          <p:nvPr/>
        </p:nvCxnSpPr>
        <p:spPr bwMode="auto">
          <a:xfrm flipH="1">
            <a:off x="251520" y="3989081"/>
            <a:ext cx="8280920" cy="48143"/>
          </a:xfrm>
          <a:prstGeom prst="line">
            <a:avLst/>
          </a:prstGeom>
          <a:ln w="57150">
            <a:solidFill>
              <a:srgbClr val="0070C0"/>
            </a:solidFill>
            <a:headEnd type="none" w="med" len="med"/>
            <a:tailEnd type="none" w="med" len="med"/>
          </a:ln>
        </p:spPr>
        <p:style>
          <a:lnRef idx="1">
            <a:schemeClr val="accent2"/>
          </a:lnRef>
          <a:fillRef idx="0">
            <a:schemeClr val="accent2"/>
          </a:fillRef>
          <a:effectRef idx="0">
            <a:schemeClr val="accent2"/>
          </a:effectRef>
          <a:fontRef idx="minor">
            <a:schemeClr val="tx1"/>
          </a:fontRef>
        </p:style>
      </p:cxnSp>
      <p:sp>
        <p:nvSpPr>
          <p:cNvPr id="20" name="TextBox 19"/>
          <p:cNvSpPr txBox="1"/>
          <p:nvPr/>
        </p:nvSpPr>
        <p:spPr>
          <a:xfrm>
            <a:off x="1691680" y="3652170"/>
            <a:ext cx="813043" cy="341632"/>
          </a:xfrm>
          <a:prstGeom prst="rect">
            <a:avLst/>
          </a:prstGeom>
          <a:noFill/>
        </p:spPr>
        <p:txBody>
          <a:bodyPr wrap="none" rtlCol="0">
            <a:spAutoFit/>
          </a:bodyPr>
          <a:lstStyle/>
          <a:p>
            <a:pPr>
              <a:buNone/>
            </a:pPr>
            <a:r>
              <a:rPr lang="en-US" dirty="0">
                <a:solidFill>
                  <a:srgbClr val="0070C0"/>
                </a:solidFill>
                <a:latin typeface="+mn-lt"/>
              </a:rPr>
              <a:t>Radar</a:t>
            </a:r>
            <a:endParaRPr lang="fi-FI" dirty="0">
              <a:solidFill>
                <a:srgbClr val="0070C0"/>
              </a:solidFill>
              <a:latin typeface="+mn-lt"/>
            </a:endParaRPr>
          </a:p>
        </p:txBody>
      </p:sp>
      <p:sp>
        <p:nvSpPr>
          <p:cNvPr id="21" name="TextBox 20"/>
          <p:cNvSpPr txBox="1"/>
          <p:nvPr/>
        </p:nvSpPr>
        <p:spPr>
          <a:xfrm>
            <a:off x="5661650" y="3591424"/>
            <a:ext cx="2582758" cy="341632"/>
          </a:xfrm>
          <a:prstGeom prst="rect">
            <a:avLst/>
          </a:prstGeom>
          <a:noFill/>
        </p:spPr>
        <p:txBody>
          <a:bodyPr wrap="none" rtlCol="0">
            <a:spAutoFit/>
          </a:bodyPr>
          <a:lstStyle/>
          <a:p>
            <a:pPr>
              <a:buNone/>
            </a:pPr>
            <a:r>
              <a:rPr lang="en-US" dirty="0">
                <a:solidFill>
                  <a:srgbClr val="0070C0"/>
                </a:solidFill>
                <a:latin typeface="+mn-lt"/>
              </a:rPr>
              <a:t>Communication system</a:t>
            </a:r>
            <a:endParaRPr lang="fi-FI" dirty="0">
              <a:solidFill>
                <a:srgbClr val="0070C0"/>
              </a:solidFill>
              <a:latin typeface="+mn-lt"/>
            </a:endParaRPr>
          </a:p>
        </p:txBody>
      </p:sp>
      <p:sp>
        <p:nvSpPr>
          <p:cNvPr id="22" name="TextBox 21"/>
          <p:cNvSpPr txBox="1"/>
          <p:nvPr/>
        </p:nvSpPr>
        <p:spPr>
          <a:xfrm>
            <a:off x="3280621" y="6254034"/>
            <a:ext cx="2018501" cy="341632"/>
          </a:xfrm>
          <a:prstGeom prst="rect">
            <a:avLst/>
          </a:prstGeom>
          <a:noFill/>
        </p:spPr>
        <p:txBody>
          <a:bodyPr wrap="none" rtlCol="0">
            <a:spAutoFit/>
          </a:bodyPr>
          <a:lstStyle/>
          <a:p>
            <a:pPr>
              <a:buNone/>
            </a:pPr>
            <a:r>
              <a:rPr lang="en-US" dirty="0">
                <a:solidFill>
                  <a:srgbClr val="0070C0"/>
                </a:solidFill>
                <a:latin typeface="+mn-lt"/>
              </a:rPr>
              <a:t>Medical diagnosis</a:t>
            </a:r>
            <a:endParaRPr lang="fi-FI" dirty="0">
              <a:solidFill>
                <a:srgbClr val="0070C0"/>
              </a:solidFill>
              <a:latin typeface="+mn-lt"/>
            </a:endParaRPr>
          </a:p>
        </p:txBody>
      </p:sp>
    </p:spTree>
    <p:extLst>
      <p:ext uri="{BB962C8B-B14F-4D97-AF65-F5344CB8AC3E}">
        <p14:creationId xmlns:p14="http://schemas.microsoft.com/office/powerpoint/2010/main" val="14546854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dirty="0"/>
              <a:t>The classification structure/content</a:t>
            </a:r>
          </a:p>
        </p:txBody>
      </p:sp>
      <p:sp>
        <p:nvSpPr>
          <p:cNvPr id="3" name="Plassholder for innhold 2"/>
          <p:cNvSpPr>
            <a:spLocks noGrp="1"/>
          </p:cNvSpPr>
          <p:nvPr>
            <p:ph idx="1"/>
          </p:nvPr>
        </p:nvSpPr>
        <p:spPr>
          <a:xfrm>
            <a:off x="685800" y="1143000"/>
            <a:ext cx="7772400" cy="4876800"/>
          </a:xfrm>
        </p:spPr>
        <p:txBody>
          <a:bodyPr/>
          <a:lstStyle/>
          <a:p>
            <a:r>
              <a:rPr lang="en-US" dirty="0"/>
              <a:t> Definition of classification</a:t>
            </a:r>
          </a:p>
          <a:p>
            <a:pPr lvl="1"/>
            <a:r>
              <a:rPr lang="en-US" dirty="0"/>
              <a:t>Classification versus detection </a:t>
            </a:r>
            <a:r>
              <a:rPr lang="is-IS" dirty="0"/>
              <a:t>…?</a:t>
            </a:r>
          </a:p>
          <a:p>
            <a:pPr lvl="1"/>
            <a:r>
              <a:rPr lang="is-IS" dirty="0"/>
              <a:t>Static versus dynamic problems</a:t>
            </a:r>
            <a:endParaRPr lang="en-US" dirty="0"/>
          </a:p>
          <a:p>
            <a:r>
              <a:rPr lang="en-US" dirty="0"/>
              <a:t>Classification methods :</a:t>
            </a:r>
          </a:p>
          <a:p>
            <a:pPr lvl="1"/>
            <a:r>
              <a:rPr lang="en-US" dirty="0"/>
              <a:t>Theoretically optimal (MAP) classifier</a:t>
            </a:r>
          </a:p>
          <a:p>
            <a:pPr lvl="1"/>
            <a:r>
              <a:rPr lang="en-US" dirty="0"/>
              <a:t>Plug-in-MAP classifier (Gaussian)</a:t>
            </a:r>
          </a:p>
          <a:p>
            <a:pPr lvl="1"/>
            <a:r>
              <a:rPr lang="en-US" dirty="0"/>
              <a:t>Linear classifier</a:t>
            </a:r>
          </a:p>
          <a:p>
            <a:pPr lvl="1"/>
            <a:r>
              <a:rPr lang="en-US" dirty="0"/>
              <a:t>Template/reference based classifier</a:t>
            </a:r>
          </a:p>
          <a:p>
            <a:pPr lvl="1"/>
            <a:r>
              <a:rPr lang="en-US" dirty="0"/>
              <a:t>State-of-the-art classifiers</a:t>
            </a:r>
          </a:p>
          <a:p>
            <a:pPr marL="342900" lvl="1" indent="-342900">
              <a:buFontTx/>
              <a:buChar char="•"/>
            </a:pPr>
            <a:r>
              <a:rPr lang="en-US" sz="2000" dirty="0"/>
              <a:t>How to estimate parameters in a classifier system</a:t>
            </a:r>
          </a:p>
          <a:p>
            <a:pPr marL="342900" lvl="1" indent="-342900">
              <a:buFontTx/>
              <a:buChar char="•"/>
            </a:pPr>
            <a:r>
              <a:rPr lang="en-US" sz="2000" dirty="0"/>
              <a:t>How to measure and present performance</a:t>
            </a:r>
          </a:p>
          <a:p>
            <a:pPr lvl="1"/>
            <a:r>
              <a:rPr lang="en-US" dirty="0"/>
              <a:t>Error rate(s)</a:t>
            </a:r>
          </a:p>
          <a:p>
            <a:pPr lvl="1"/>
            <a:r>
              <a:rPr lang="en-US" dirty="0"/>
              <a:t>Confidence and generalization</a:t>
            </a:r>
          </a:p>
          <a:p>
            <a:pPr lvl="1"/>
            <a:r>
              <a:rPr lang="en-US" dirty="0"/>
              <a:t>Confusion matrix</a:t>
            </a:r>
          </a:p>
          <a:p>
            <a:pPr marL="0" indent="0">
              <a:buNone/>
            </a:pPr>
            <a:endParaRPr lang="en-US" dirty="0"/>
          </a:p>
        </p:txBody>
      </p:sp>
    </p:spTree>
    <p:extLst>
      <p:ext uri="{BB962C8B-B14F-4D97-AF65-F5344CB8AC3E}">
        <p14:creationId xmlns:p14="http://schemas.microsoft.com/office/powerpoint/2010/main" val="1328968308"/>
      </p:ext>
    </p:extLst>
  </p:cSld>
  <p:clrMapOvr>
    <a:masterClrMapping/>
  </p:clrMapOvr>
</p:sld>
</file>

<file path=ppt/theme/theme1.xml><?xml version="1.0" encoding="utf-8"?>
<a:theme xmlns:a="http://schemas.openxmlformats.org/drawingml/2006/main" name="ntnu">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90000"/>
          </a:lnSpc>
          <a:spcBef>
            <a:spcPct val="20000"/>
          </a:spcBef>
          <a:spcAft>
            <a:spcPct val="0"/>
          </a:spcAft>
          <a:buClrTx/>
          <a:buSzTx/>
          <a:buFontTx/>
          <a:buChar char="•"/>
          <a:tabLst/>
          <a:defRPr kumimoji="0" lang="en-US" sz="1800" b="0" i="0" u="none" strike="noStrike" cap="none" normalizeH="0" baseline="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90000"/>
          </a:lnSpc>
          <a:spcBef>
            <a:spcPct val="20000"/>
          </a:spcBef>
          <a:spcAft>
            <a:spcPct val="0"/>
          </a:spcAft>
          <a:buClrTx/>
          <a:buSzTx/>
          <a:buFontTx/>
          <a:buChar char="•"/>
          <a:tabLst/>
          <a:defRPr kumimoji="0" lang="en-US" sz="1800" b="0" i="0" u="none" strike="noStrike" cap="none" normalizeH="0" baseline="0">
            <a:ln>
              <a:noFill/>
            </a:ln>
            <a:solidFill>
              <a:schemeClr val="tx1"/>
            </a:solidFill>
            <a:effectLst/>
            <a:latin typeface="Arial"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ntnu.potx</Template>
  <TotalTime>47103</TotalTime>
  <Words>1398</Words>
  <Application>Microsoft Macintosh PowerPoint</Application>
  <PresentationFormat>Skjermfremvisning (4:3)</PresentationFormat>
  <Paragraphs>140</Paragraphs>
  <Slides>15</Slides>
  <Notes>2</Notes>
  <HiddenSlides>0</HiddenSlides>
  <MMClips>0</MMClips>
  <ScaleCrop>false</ScaleCrop>
  <HeadingPairs>
    <vt:vector size="6" baseType="variant">
      <vt:variant>
        <vt:lpstr>Brukte skrifter</vt:lpstr>
      </vt:variant>
      <vt:variant>
        <vt:i4>3</vt:i4>
      </vt:variant>
      <vt:variant>
        <vt:lpstr>Tema</vt:lpstr>
      </vt:variant>
      <vt:variant>
        <vt:i4>1</vt:i4>
      </vt:variant>
      <vt:variant>
        <vt:lpstr>Lysbildetitler</vt:lpstr>
      </vt:variant>
      <vt:variant>
        <vt:i4>15</vt:i4>
      </vt:variant>
    </vt:vector>
  </HeadingPairs>
  <TitlesOfParts>
    <vt:vector size="19" baseType="lpstr">
      <vt:lpstr>ＭＳ Ｐゴシック</vt:lpstr>
      <vt:lpstr>Arial</vt:lpstr>
      <vt:lpstr>Times</vt:lpstr>
      <vt:lpstr>ntnu</vt:lpstr>
      <vt:lpstr>Introduction to TTT4275  Estimation, Detection and Classification (EDC)</vt:lpstr>
      <vt:lpstr>Responsible persons</vt:lpstr>
      <vt:lpstr>Lectures and exercises</vt:lpstr>
      <vt:lpstr>Why is this (nearly) new course introduced?</vt:lpstr>
      <vt:lpstr>The estimation structure/content</vt:lpstr>
      <vt:lpstr>Applications of estimation</vt:lpstr>
      <vt:lpstr>The detection structure/content</vt:lpstr>
      <vt:lpstr>Applications of detection</vt:lpstr>
      <vt:lpstr>The classification structure/content</vt:lpstr>
      <vt:lpstr>Classification example –  handwritten numbers, same background</vt:lpstr>
      <vt:lpstr>White blood cell categories</vt:lpstr>
      <vt:lpstr>Skin cancer - 7 classes</vt:lpstr>
      <vt:lpstr>Project work</vt:lpstr>
      <vt:lpstr>Lecture plan</vt:lpstr>
      <vt:lpstr>Some final comments …</vt:lpstr>
    </vt:vector>
  </TitlesOfParts>
  <Manager/>
  <Company/>
  <LinksUpToDate>false</LinksUpToDate>
  <SharedDoc>false</SharedDoc>
  <HyperlinkBase/>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
  <cp:keywords/>
  <dc:description/>
  <cp:lastModifiedBy>Microsoft Office User</cp:lastModifiedBy>
  <cp:revision>588</cp:revision>
  <cp:lastPrinted>2012-01-11T08:41:37Z</cp:lastPrinted>
  <dcterms:created xsi:type="dcterms:W3CDTF">2009-02-17T10:15:53Z</dcterms:created>
  <dcterms:modified xsi:type="dcterms:W3CDTF">2019-01-03T12:05:41Z</dcterms:modified>
  <cp:category/>
</cp:coreProperties>
</file>